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5" r:id="rId2"/>
    <p:sldId id="256" r:id="rId3"/>
    <p:sldId id="278" r:id="rId4"/>
    <p:sldId id="286" r:id="rId5"/>
    <p:sldId id="275" r:id="rId6"/>
    <p:sldId id="257" r:id="rId7"/>
    <p:sldId id="273" r:id="rId8"/>
    <p:sldId id="277" r:id="rId9"/>
    <p:sldId id="274" r:id="rId10"/>
    <p:sldId id="279" r:id="rId11"/>
    <p:sldId id="272" r:id="rId12"/>
    <p:sldId id="267" r:id="rId13"/>
    <p:sldId id="258" r:id="rId14"/>
    <p:sldId id="260" r:id="rId15"/>
    <p:sldId id="288" r:id="rId16"/>
    <p:sldId id="280" r:id="rId17"/>
    <p:sldId id="283" r:id="rId18"/>
    <p:sldId id="263" r:id="rId19"/>
    <p:sldId id="289" r:id="rId20"/>
    <p:sldId id="269" r:id="rId21"/>
    <p:sldId id="284" r:id="rId22"/>
    <p:sldId id="262" r:id="rId23"/>
    <p:sldId id="264" r:id="rId24"/>
    <p:sldId id="287" r:id="rId25"/>
  </p:sldIdLst>
  <p:sldSz cx="12192000" cy="6858000"/>
  <p:notesSz cx="6858000"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57257D"/>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987" autoAdjust="0"/>
    <p:restoredTop sz="71491" autoAdjust="0"/>
  </p:normalViewPr>
  <p:slideViewPr>
    <p:cSldViewPr snapToGrid="0">
      <p:cViewPr varScale="1">
        <p:scale>
          <a:sx n="79" d="100"/>
          <a:sy n="79" d="100"/>
        </p:scale>
        <p:origin x="978" y="78"/>
      </p:cViewPr>
      <p:guideLst>
        <p:guide orient="horz" pos="2160"/>
        <p:guide pos="3840"/>
      </p:guideLst>
    </p:cSldViewPr>
  </p:slideViewPr>
  <p:notesTextViewPr>
    <p:cViewPr>
      <p:scale>
        <a:sx n="1" d="1"/>
        <a:sy n="1" d="1"/>
      </p:scale>
      <p:origin x="0" y="0"/>
    </p:cViewPr>
  </p:notesTextViewPr>
  <p:sorterViewPr>
    <p:cViewPr varScale="1">
      <p:scale>
        <a:sx n="1" d="1"/>
        <a:sy n="1" d="1"/>
      </p:scale>
      <p:origin x="0" y="-13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7287EA-DA45-4EC3-8B86-14E10E716C09}"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it-IT"/>
        </a:p>
      </dgm:t>
    </dgm:pt>
    <dgm:pt modelId="{5DE6C470-0594-473B-A2C5-B56E11E5D010}">
      <dgm:prSet phldrT="[Testo]" custT="1"/>
      <dgm:spPr/>
      <dgm:t>
        <a:bodyPr/>
        <a:lstStyle/>
        <a:p>
          <a:r>
            <a:rPr lang="it-IT" sz="1400" dirty="0"/>
            <a:t>ESITI SULLA FERTILITA’</a:t>
          </a:r>
        </a:p>
        <a:p>
          <a:r>
            <a:rPr lang="it-IT" sz="1000" dirty="0"/>
            <a:t>Gravidanza fisiologica vitale</a:t>
          </a:r>
        </a:p>
        <a:p>
          <a:r>
            <a:rPr lang="it-IT" sz="1000" dirty="0"/>
            <a:t>Tempo di concepimento</a:t>
          </a:r>
        </a:p>
        <a:p>
          <a:r>
            <a:rPr lang="it-IT" sz="1000" dirty="0"/>
            <a:t>Ovulazione spontanea</a:t>
          </a:r>
        </a:p>
        <a:p>
          <a:r>
            <a:rPr lang="it-IT" sz="1000" dirty="0"/>
            <a:t>Sviluppo </a:t>
          </a:r>
          <a:r>
            <a:rPr lang="it-IT" sz="1000" dirty="0" smtClean="0"/>
            <a:t>embrionale</a:t>
          </a:r>
          <a:endParaRPr lang="it-IT" sz="1000" dirty="0"/>
        </a:p>
        <a:p>
          <a:r>
            <a:rPr lang="it-IT" sz="1000" dirty="0"/>
            <a:t>Successo del trattamento utilizzato</a:t>
          </a:r>
        </a:p>
      </dgm:t>
    </dgm:pt>
    <dgm:pt modelId="{8141E871-3CA8-4A85-B074-F8F9AF10E445}" type="parTrans" cxnId="{823A9337-4A5C-4DD1-8D24-7C7107758339}">
      <dgm:prSet/>
      <dgm:spPr/>
      <dgm:t>
        <a:bodyPr/>
        <a:lstStyle/>
        <a:p>
          <a:endParaRPr lang="it-IT"/>
        </a:p>
      </dgm:t>
    </dgm:pt>
    <dgm:pt modelId="{2E1268D8-F6E9-420B-AFE2-74C254FCC587}" type="sibTrans" cxnId="{823A9337-4A5C-4DD1-8D24-7C7107758339}">
      <dgm:prSet/>
      <dgm:spPr/>
      <dgm:t>
        <a:bodyPr/>
        <a:lstStyle/>
        <a:p>
          <a:endParaRPr lang="it-IT"/>
        </a:p>
      </dgm:t>
    </dgm:pt>
    <dgm:pt modelId="{99895EE4-1B11-48CD-A676-46715AC6F171}">
      <dgm:prSet phldrT="[Testo]" custT="1"/>
      <dgm:spPr/>
      <dgm:t>
        <a:bodyPr/>
        <a:lstStyle/>
        <a:p>
          <a:r>
            <a:rPr lang="it-IT" sz="1200" b="1" dirty="0"/>
            <a:t>RISCHI SOCIO-DEMOGRAFICI</a:t>
          </a:r>
        </a:p>
        <a:p>
          <a:r>
            <a:rPr lang="it-IT" sz="1100" dirty="0"/>
            <a:t>Basso reddito</a:t>
          </a:r>
        </a:p>
        <a:p>
          <a:r>
            <a:rPr lang="it-IT" sz="1100" dirty="0"/>
            <a:t>Basso status educazionale</a:t>
          </a:r>
        </a:p>
      </dgm:t>
    </dgm:pt>
    <dgm:pt modelId="{E2D32BC1-6D42-4725-A3A3-AD54C4A38243}" type="parTrans" cxnId="{81A84E18-F25B-4C3B-AF65-CF0EBF941034}">
      <dgm:prSet/>
      <dgm:spPr/>
      <dgm:t>
        <a:bodyPr/>
        <a:lstStyle/>
        <a:p>
          <a:endParaRPr lang="it-IT"/>
        </a:p>
      </dgm:t>
    </dgm:pt>
    <dgm:pt modelId="{F06F3BD9-473E-4BE9-AC92-8D032E04C5B2}" type="sibTrans" cxnId="{81A84E18-F25B-4C3B-AF65-CF0EBF941034}">
      <dgm:prSet/>
      <dgm:spPr/>
      <dgm:t>
        <a:bodyPr/>
        <a:lstStyle/>
        <a:p>
          <a:endParaRPr lang="it-IT"/>
        </a:p>
      </dgm:t>
    </dgm:pt>
    <dgm:pt modelId="{5E7E2279-3A3C-4B84-A6BA-45D53DEA2A86}">
      <dgm:prSet phldrT="[Testo]" custT="1"/>
      <dgm:spPr/>
      <dgm:t>
        <a:bodyPr/>
        <a:lstStyle/>
        <a:p>
          <a:r>
            <a:rPr lang="it-IT" sz="1100" b="1" dirty="0"/>
            <a:t>FATTORI DI RISCHIO DIETETICI</a:t>
          </a:r>
        </a:p>
        <a:p>
          <a:r>
            <a:rPr lang="it-IT" sz="1000" dirty="0"/>
            <a:t>Elevata assunzione dei grassi saturi e degli zuccheri</a:t>
          </a:r>
        </a:p>
        <a:p>
          <a:r>
            <a:rPr lang="it-IT" sz="1100" b="1" dirty="0"/>
            <a:t>FATTORI PROTETTIVI DIETETICI</a:t>
          </a:r>
        </a:p>
        <a:p>
          <a:r>
            <a:rPr lang="it-IT" sz="1000" dirty="0"/>
            <a:t>Dieta mediterranea</a:t>
          </a:r>
        </a:p>
        <a:p>
          <a:r>
            <a:rPr lang="it-IT" sz="1000" dirty="0"/>
            <a:t>Elevata assunzione di </a:t>
          </a:r>
          <a:r>
            <a:rPr lang="it-IT" sz="1000" dirty="0" err="1"/>
            <a:t>folati</a:t>
          </a:r>
          <a:r>
            <a:rPr lang="it-IT" sz="1000" dirty="0"/>
            <a:t>, grassi mono e poli-insaturi, ferro</a:t>
          </a:r>
        </a:p>
        <a:p>
          <a:endParaRPr lang="it-IT" sz="1100" dirty="0"/>
        </a:p>
      </dgm:t>
    </dgm:pt>
    <dgm:pt modelId="{28085AB2-D5FB-4010-9968-399D079F8CDD}" type="parTrans" cxnId="{30FB7F98-62C1-4B64-A4B5-451C14E8AE3A}">
      <dgm:prSet/>
      <dgm:spPr/>
      <dgm:t>
        <a:bodyPr/>
        <a:lstStyle/>
        <a:p>
          <a:endParaRPr lang="it-IT"/>
        </a:p>
      </dgm:t>
    </dgm:pt>
    <dgm:pt modelId="{FE0EE7CB-8F2B-40F4-A50D-3ADBB4082C35}" type="sibTrans" cxnId="{30FB7F98-62C1-4B64-A4B5-451C14E8AE3A}">
      <dgm:prSet/>
      <dgm:spPr/>
      <dgm:t>
        <a:bodyPr/>
        <a:lstStyle/>
        <a:p>
          <a:endParaRPr lang="it-IT"/>
        </a:p>
      </dgm:t>
    </dgm:pt>
    <dgm:pt modelId="{6E303574-4A4C-44A4-90C8-415D0A2B7133}">
      <dgm:prSet phldrT="[Testo]" custT="1"/>
      <dgm:spPr/>
      <dgm:t>
        <a:bodyPr/>
        <a:lstStyle/>
        <a:p>
          <a:r>
            <a:rPr lang="it-IT" sz="1200" b="1" dirty="0"/>
            <a:t>ALTRI FATTORI DI RISCHIO LEGATI ALLO STILE DI VITA</a:t>
          </a:r>
        </a:p>
        <a:p>
          <a:endParaRPr lang="it-IT" sz="1200" dirty="0"/>
        </a:p>
        <a:p>
          <a:r>
            <a:rPr lang="it-IT" sz="1000" dirty="0"/>
            <a:t>BMI &lt; 20 o &gt; 30</a:t>
          </a:r>
        </a:p>
        <a:p>
          <a:r>
            <a:rPr lang="it-IT" sz="1000" dirty="0"/>
            <a:t>Inattività fisica</a:t>
          </a:r>
        </a:p>
      </dgm:t>
    </dgm:pt>
    <dgm:pt modelId="{A767CECF-E401-436A-B3CE-8E3CE23B40AA}" type="parTrans" cxnId="{A1E36C41-7245-40CB-886F-852D0A01D989}">
      <dgm:prSet/>
      <dgm:spPr/>
      <dgm:t>
        <a:bodyPr/>
        <a:lstStyle/>
        <a:p>
          <a:endParaRPr lang="it-IT"/>
        </a:p>
      </dgm:t>
    </dgm:pt>
    <dgm:pt modelId="{64E40C59-0C3C-4266-8C6A-9521C2F1C07E}" type="sibTrans" cxnId="{A1E36C41-7245-40CB-886F-852D0A01D989}">
      <dgm:prSet/>
      <dgm:spPr/>
      <dgm:t>
        <a:bodyPr/>
        <a:lstStyle/>
        <a:p>
          <a:endParaRPr lang="it-IT"/>
        </a:p>
      </dgm:t>
    </dgm:pt>
    <dgm:pt modelId="{CD72F5C8-2346-43FD-8668-DC217BC1220D}">
      <dgm:prSet custT="1"/>
      <dgm:spPr/>
      <dgm:t>
        <a:bodyPr/>
        <a:lstStyle/>
        <a:p>
          <a:r>
            <a:rPr lang="it-IT" sz="1200" b="1" dirty="0"/>
            <a:t>ALTRI FATTORI DI RISCHIO </a:t>
          </a:r>
          <a:r>
            <a:rPr lang="it-IT" sz="1200" b="1" dirty="0" smtClean="0"/>
            <a:t>PSICOSOCIALI </a:t>
          </a:r>
          <a:endParaRPr lang="it-IT" sz="1200" b="1" dirty="0"/>
        </a:p>
        <a:p>
          <a:r>
            <a:rPr lang="it-IT" sz="1100" dirty="0"/>
            <a:t>Depressione</a:t>
          </a:r>
        </a:p>
        <a:p>
          <a:r>
            <a:rPr lang="it-IT" sz="1100" dirty="0"/>
            <a:t>Ansia</a:t>
          </a:r>
        </a:p>
        <a:p>
          <a:r>
            <a:rPr lang="it-IT" sz="1100" dirty="0"/>
            <a:t>stress</a:t>
          </a:r>
        </a:p>
      </dgm:t>
    </dgm:pt>
    <dgm:pt modelId="{E3B4D0FF-7F1D-40B4-8594-9FDFAEE454F1}" type="parTrans" cxnId="{380285BD-E3DE-4B04-836F-ACDF2536D507}">
      <dgm:prSet/>
      <dgm:spPr/>
      <dgm:t>
        <a:bodyPr/>
        <a:lstStyle/>
        <a:p>
          <a:endParaRPr lang="it-IT"/>
        </a:p>
      </dgm:t>
    </dgm:pt>
    <dgm:pt modelId="{77C50EB8-DD94-4157-98CD-7B387A3CA743}" type="sibTrans" cxnId="{380285BD-E3DE-4B04-836F-ACDF2536D507}">
      <dgm:prSet/>
      <dgm:spPr/>
      <dgm:t>
        <a:bodyPr/>
        <a:lstStyle/>
        <a:p>
          <a:endParaRPr lang="it-IT"/>
        </a:p>
      </dgm:t>
    </dgm:pt>
    <dgm:pt modelId="{69A8DAB2-42E6-46F6-A0E0-98BEAE9E713D}" type="pres">
      <dgm:prSet presAssocID="{B07287EA-DA45-4EC3-8B86-14E10E716C09}" presName="cycle" presStyleCnt="0">
        <dgm:presLayoutVars>
          <dgm:chMax val="1"/>
          <dgm:dir/>
          <dgm:animLvl val="ctr"/>
          <dgm:resizeHandles val="exact"/>
        </dgm:presLayoutVars>
      </dgm:prSet>
      <dgm:spPr/>
      <dgm:t>
        <a:bodyPr/>
        <a:lstStyle/>
        <a:p>
          <a:endParaRPr lang="it-IT"/>
        </a:p>
      </dgm:t>
    </dgm:pt>
    <dgm:pt modelId="{5B59DCD0-ED88-459F-B3AE-C16DFCC77416}" type="pres">
      <dgm:prSet presAssocID="{5DE6C470-0594-473B-A2C5-B56E11E5D010}" presName="centerShape" presStyleLbl="node0" presStyleIdx="0" presStyleCnt="1" custScaleX="119149" custScaleY="103823" custLinFactNeighborX="1189" custLinFactNeighborY="-17048"/>
      <dgm:spPr/>
      <dgm:t>
        <a:bodyPr/>
        <a:lstStyle/>
        <a:p>
          <a:endParaRPr lang="it-IT"/>
        </a:p>
      </dgm:t>
    </dgm:pt>
    <dgm:pt modelId="{A9246C4E-3DAB-4279-AD37-CB67C253A9D4}" type="pres">
      <dgm:prSet presAssocID="{E2D32BC1-6D42-4725-A3A3-AD54C4A38243}" presName="parTrans" presStyleLbl="bgSibTrans2D1" presStyleIdx="0" presStyleCnt="4" custLinFactNeighborX="9232" custLinFactNeighborY="-44629"/>
      <dgm:spPr/>
      <dgm:t>
        <a:bodyPr/>
        <a:lstStyle/>
        <a:p>
          <a:endParaRPr lang="it-IT"/>
        </a:p>
      </dgm:t>
    </dgm:pt>
    <dgm:pt modelId="{3E956260-8D3E-4714-8367-51A03DCF1A0F}" type="pres">
      <dgm:prSet presAssocID="{99895EE4-1B11-48CD-A676-46715AC6F171}" presName="node" presStyleLbl="node1" presStyleIdx="0" presStyleCnt="4" custScaleX="112185" custScaleY="103933" custRadScaleRad="89141" custRadScaleInc="-40630">
        <dgm:presLayoutVars>
          <dgm:bulletEnabled val="1"/>
        </dgm:presLayoutVars>
      </dgm:prSet>
      <dgm:spPr/>
      <dgm:t>
        <a:bodyPr/>
        <a:lstStyle/>
        <a:p>
          <a:endParaRPr lang="it-IT"/>
        </a:p>
      </dgm:t>
    </dgm:pt>
    <dgm:pt modelId="{079A8F44-DB59-4F76-B76C-DC089FB80706}" type="pres">
      <dgm:prSet presAssocID="{28085AB2-D5FB-4010-9968-399D079F8CDD}" presName="parTrans" presStyleLbl="bgSibTrans2D1" presStyleIdx="1" presStyleCnt="4" custLinFactNeighborX="7917" custLinFactNeighborY="11216"/>
      <dgm:spPr/>
      <dgm:t>
        <a:bodyPr/>
        <a:lstStyle/>
        <a:p>
          <a:endParaRPr lang="it-IT"/>
        </a:p>
      </dgm:t>
    </dgm:pt>
    <dgm:pt modelId="{1EA726DF-6B41-41C1-B608-77ABF3CD8906}" type="pres">
      <dgm:prSet presAssocID="{5E7E2279-3A3C-4B84-A6BA-45D53DEA2A86}" presName="node" presStyleLbl="node1" presStyleIdx="1" presStyleCnt="4" custScaleX="116596" custScaleY="111576" custRadScaleRad="120534" custRadScaleInc="-44388">
        <dgm:presLayoutVars>
          <dgm:bulletEnabled val="1"/>
        </dgm:presLayoutVars>
      </dgm:prSet>
      <dgm:spPr/>
      <dgm:t>
        <a:bodyPr/>
        <a:lstStyle/>
        <a:p>
          <a:endParaRPr lang="it-IT"/>
        </a:p>
      </dgm:t>
    </dgm:pt>
    <dgm:pt modelId="{405DF6FD-6346-4FF5-9031-B1E304AB46D6}" type="pres">
      <dgm:prSet presAssocID="{A767CECF-E401-436A-B3CE-8E3CE23B40AA}" presName="parTrans" presStyleLbl="bgSibTrans2D1" presStyleIdx="2" presStyleCnt="4" custLinFactNeighborX="-4105" custLinFactNeighborY="27748"/>
      <dgm:spPr/>
      <dgm:t>
        <a:bodyPr/>
        <a:lstStyle/>
        <a:p>
          <a:endParaRPr lang="it-IT"/>
        </a:p>
      </dgm:t>
    </dgm:pt>
    <dgm:pt modelId="{FADD8FE2-E399-452B-B438-478F049FA08F}" type="pres">
      <dgm:prSet presAssocID="{6E303574-4A4C-44A4-90C8-415D0A2B7133}" presName="node" presStyleLbl="node1" presStyleIdx="2" presStyleCnt="4" custScaleX="126676" custScaleY="108161" custRadScaleRad="121511" custRadScaleInc="48940">
        <dgm:presLayoutVars>
          <dgm:bulletEnabled val="1"/>
        </dgm:presLayoutVars>
      </dgm:prSet>
      <dgm:spPr/>
      <dgm:t>
        <a:bodyPr/>
        <a:lstStyle/>
        <a:p>
          <a:endParaRPr lang="it-IT"/>
        </a:p>
      </dgm:t>
    </dgm:pt>
    <dgm:pt modelId="{BBD59167-0B09-427D-8DF0-B1651FEA8C95}" type="pres">
      <dgm:prSet presAssocID="{E3B4D0FF-7F1D-40B4-8594-9FDFAEE454F1}" presName="parTrans" presStyleLbl="bgSibTrans2D1" presStyleIdx="3" presStyleCnt="4" custLinFactNeighborX="-21556" custLinFactNeighborY="36215"/>
      <dgm:spPr/>
      <dgm:t>
        <a:bodyPr/>
        <a:lstStyle/>
        <a:p>
          <a:endParaRPr lang="it-IT"/>
        </a:p>
      </dgm:t>
    </dgm:pt>
    <dgm:pt modelId="{031A2BF4-DB18-4C27-AE36-210F6AE40FD7}" type="pres">
      <dgm:prSet presAssocID="{CD72F5C8-2346-43FD-8668-DC217BC1220D}" presName="node" presStyleLbl="node1" presStyleIdx="3" presStyleCnt="4" custScaleX="117526" custScaleY="109795" custRadScaleRad="89060" custRadScaleInc="44180">
        <dgm:presLayoutVars>
          <dgm:bulletEnabled val="1"/>
        </dgm:presLayoutVars>
      </dgm:prSet>
      <dgm:spPr/>
      <dgm:t>
        <a:bodyPr/>
        <a:lstStyle/>
        <a:p>
          <a:endParaRPr lang="it-IT"/>
        </a:p>
      </dgm:t>
    </dgm:pt>
  </dgm:ptLst>
  <dgm:cxnLst>
    <dgm:cxn modelId="{0CD495BF-E98F-4C81-8D9B-F71ED4150151}" type="presOf" srcId="{CD72F5C8-2346-43FD-8668-DC217BC1220D}" destId="{031A2BF4-DB18-4C27-AE36-210F6AE40FD7}" srcOrd="0" destOrd="0" presId="urn:microsoft.com/office/officeart/2005/8/layout/radial4"/>
    <dgm:cxn modelId="{30FB7F98-62C1-4B64-A4B5-451C14E8AE3A}" srcId="{5DE6C470-0594-473B-A2C5-B56E11E5D010}" destId="{5E7E2279-3A3C-4B84-A6BA-45D53DEA2A86}" srcOrd="1" destOrd="0" parTransId="{28085AB2-D5FB-4010-9968-399D079F8CDD}" sibTransId="{FE0EE7CB-8F2B-40F4-A50D-3ADBB4082C35}"/>
    <dgm:cxn modelId="{83D6C21C-8466-45D0-958C-4BF452B39DB7}" type="presOf" srcId="{A767CECF-E401-436A-B3CE-8E3CE23B40AA}" destId="{405DF6FD-6346-4FF5-9031-B1E304AB46D6}" srcOrd="0" destOrd="0" presId="urn:microsoft.com/office/officeart/2005/8/layout/radial4"/>
    <dgm:cxn modelId="{652772C9-6757-4F44-8598-8F3C79D783BD}" type="presOf" srcId="{E3B4D0FF-7F1D-40B4-8594-9FDFAEE454F1}" destId="{BBD59167-0B09-427D-8DF0-B1651FEA8C95}" srcOrd="0" destOrd="0" presId="urn:microsoft.com/office/officeart/2005/8/layout/radial4"/>
    <dgm:cxn modelId="{77AA8E32-FF70-4540-A81C-F399055C94AE}" type="presOf" srcId="{6E303574-4A4C-44A4-90C8-415D0A2B7133}" destId="{FADD8FE2-E399-452B-B438-478F049FA08F}" srcOrd="0" destOrd="0" presId="urn:microsoft.com/office/officeart/2005/8/layout/radial4"/>
    <dgm:cxn modelId="{D1016FB5-67B1-4D5F-81C9-69642C161196}" type="presOf" srcId="{E2D32BC1-6D42-4725-A3A3-AD54C4A38243}" destId="{A9246C4E-3DAB-4279-AD37-CB67C253A9D4}" srcOrd="0" destOrd="0" presId="urn:microsoft.com/office/officeart/2005/8/layout/radial4"/>
    <dgm:cxn modelId="{0915DADD-3B50-40F9-89F5-317A38493A58}" type="presOf" srcId="{B07287EA-DA45-4EC3-8B86-14E10E716C09}" destId="{69A8DAB2-42E6-46F6-A0E0-98BEAE9E713D}" srcOrd="0" destOrd="0" presId="urn:microsoft.com/office/officeart/2005/8/layout/radial4"/>
    <dgm:cxn modelId="{50D29C05-3861-4E4B-9059-E40B03A7879A}" type="presOf" srcId="{5E7E2279-3A3C-4B84-A6BA-45D53DEA2A86}" destId="{1EA726DF-6B41-41C1-B608-77ABF3CD8906}" srcOrd="0" destOrd="0" presId="urn:microsoft.com/office/officeart/2005/8/layout/radial4"/>
    <dgm:cxn modelId="{81A84E18-F25B-4C3B-AF65-CF0EBF941034}" srcId="{5DE6C470-0594-473B-A2C5-B56E11E5D010}" destId="{99895EE4-1B11-48CD-A676-46715AC6F171}" srcOrd="0" destOrd="0" parTransId="{E2D32BC1-6D42-4725-A3A3-AD54C4A38243}" sibTransId="{F06F3BD9-473E-4BE9-AC92-8D032E04C5B2}"/>
    <dgm:cxn modelId="{B4D89F65-0D8F-4623-8DCE-DEE1F33BC7F0}" type="presOf" srcId="{28085AB2-D5FB-4010-9968-399D079F8CDD}" destId="{079A8F44-DB59-4F76-B76C-DC089FB80706}" srcOrd="0" destOrd="0" presId="urn:microsoft.com/office/officeart/2005/8/layout/radial4"/>
    <dgm:cxn modelId="{823A9337-4A5C-4DD1-8D24-7C7107758339}" srcId="{B07287EA-DA45-4EC3-8B86-14E10E716C09}" destId="{5DE6C470-0594-473B-A2C5-B56E11E5D010}" srcOrd="0" destOrd="0" parTransId="{8141E871-3CA8-4A85-B074-F8F9AF10E445}" sibTransId="{2E1268D8-F6E9-420B-AFE2-74C254FCC587}"/>
    <dgm:cxn modelId="{A1E36C41-7245-40CB-886F-852D0A01D989}" srcId="{5DE6C470-0594-473B-A2C5-B56E11E5D010}" destId="{6E303574-4A4C-44A4-90C8-415D0A2B7133}" srcOrd="2" destOrd="0" parTransId="{A767CECF-E401-436A-B3CE-8E3CE23B40AA}" sibTransId="{64E40C59-0C3C-4266-8C6A-9521C2F1C07E}"/>
    <dgm:cxn modelId="{CEB32183-1646-4B89-A9F7-B700DBD3083A}" type="presOf" srcId="{5DE6C470-0594-473B-A2C5-B56E11E5D010}" destId="{5B59DCD0-ED88-459F-B3AE-C16DFCC77416}" srcOrd="0" destOrd="0" presId="urn:microsoft.com/office/officeart/2005/8/layout/radial4"/>
    <dgm:cxn modelId="{E089037F-3070-4506-8C8C-59726DEC0455}" type="presOf" srcId="{99895EE4-1B11-48CD-A676-46715AC6F171}" destId="{3E956260-8D3E-4714-8367-51A03DCF1A0F}" srcOrd="0" destOrd="0" presId="urn:microsoft.com/office/officeart/2005/8/layout/radial4"/>
    <dgm:cxn modelId="{380285BD-E3DE-4B04-836F-ACDF2536D507}" srcId="{5DE6C470-0594-473B-A2C5-B56E11E5D010}" destId="{CD72F5C8-2346-43FD-8668-DC217BC1220D}" srcOrd="3" destOrd="0" parTransId="{E3B4D0FF-7F1D-40B4-8594-9FDFAEE454F1}" sibTransId="{77C50EB8-DD94-4157-98CD-7B387A3CA743}"/>
    <dgm:cxn modelId="{EE806661-F77C-4AAC-8936-4EF6C81F2449}" type="presParOf" srcId="{69A8DAB2-42E6-46F6-A0E0-98BEAE9E713D}" destId="{5B59DCD0-ED88-459F-B3AE-C16DFCC77416}" srcOrd="0" destOrd="0" presId="urn:microsoft.com/office/officeart/2005/8/layout/radial4"/>
    <dgm:cxn modelId="{5CB1B06C-CDDD-4C3C-8468-EA56CCAC822D}" type="presParOf" srcId="{69A8DAB2-42E6-46F6-A0E0-98BEAE9E713D}" destId="{A9246C4E-3DAB-4279-AD37-CB67C253A9D4}" srcOrd="1" destOrd="0" presId="urn:microsoft.com/office/officeart/2005/8/layout/radial4"/>
    <dgm:cxn modelId="{99A9B736-C7E7-45B9-BD86-6A8EAD0839D0}" type="presParOf" srcId="{69A8DAB2-42E6-46F6-A0E0-98BEAE9E713D}" destId="{3E956260-8D3E-4714-8367-51A03DCF1A0F}" srcOrd="2" destOrd="0" presId="urn:microsoft.com/office/officeart/2005/8/layout/radial4"/>
    <dgm:cxn modelId="{D6FFF26A-D52C-4305-8B9A-17A5AC122262}" type="presParOf" srcId="{69A8DAB2-42E6-46F6-A0E0-98BEAE9E713D}" destId="{079A8F44-DB59-4F76-B76C-DC089FB80706}" srcOrd="3" destOrd="0" presId="urn:microsoft.com/office/officeart/2005/8/layout/radial4"/>
    <dgm:cxn modelId="{7EBFAFB1-9D41-493C-AC99-E14ED426D788}" type="presParOf" srcId="{69A8DAB2-42E6-46F6-A0E0-98BEAE9E713D}" destId="{1EA726DF-6B41-41C1-B608-77ABF3CD8906}" srcOrd="4" destOrd="0" presId="urn:microsoft.com/office/officeart/2005/8/layout/radial4"/>
    <dgm:cxn modelId="{213A36AC-8BDC-411C-AA0E-7889F2264C66}" type="presParOf" srcId="{69A8DAB2-42E6-46F6-A0E0-98BEAE9E713D}" destId="{405DF6FD-6346-4FF5-9031-B1E304AB46D6}" srcOrd="5" destOrd="0" presId="urn:microsoft.com/office/officeart/2005/8/layout/radial4"/>
    <dgm:cxn modelId="{8D4B6513-A36D-4793-B814-E7BBA7114846}" type="presParOf" srcId="{69A8DAB2-42E6-46F6-A0E0-98BEAE9E713D}" destId="{FADD8FE2-E399-452B-B438-478F049FA08F}" srcOrd="6" destOrd="0" presId="urn:microsoft.com/office/officeart/2005/8/layout/radial4"/>
    <dgm:cxn modelId="{48B33DDA-0C96-447F-B59E-6A01B42AE203}" type="presParOf" srcId="{69A8DAB2-42E6-46F6-A0E0-98BEAE9E713D}" destId="{BBD59167-0B09-427D-8DF0-B1651FEA8C95}" srcOrd="7" destOrd="0" presId="urn:microsoft.com/office/officeart/2005/8/layout/radial4"/>
    <dgm:cxn modelId="{AB314036-3F4A-410D-9158-DCC58DB1DB06}" type="presParOf" srcId="{69A8DAB2-42E6-46F6-A0E0-98BEAE9E713D}" destId="{031A2BF4-DB18-4C27-AE36-210F6AE40FD7}"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9DCD0-ED88-459F-B3AE-C16DFCC77416}">
      <dsp:nvSpPr>
        <dsp:cNvPr id="0" name=""/>
        <dsp:cNvSpPr/>
      </dsp:nvSpPr>
      <dsp:spPr>
        <a:xfrm>
          <a:off x="2493043" y="1321899"/>
          <a:ext cx="2325714" cy="20265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kern="1200" dirty="0"/>
            <a:t>ESITI SULLA FERTILITA’</a:t>
          </a:r>
        </a:p>
        <a:p>
          <a:pPr lvl="0" algn="ctr" defTabSz="622300">
            <a:lnSpc>
              <a:spcPct val="90000"/>
            </a:lnSpc>
            <a:spcBef>
              <a:spcPct val="0"/>
            </a:spcBef>
            <a:spcAft>
              <a:spcPct val="35000"/>
            </a:spcAft>
          </a:pPr>
          <a:r>
            <a:rPr lang="it-IT" sz="1000" kern="1200" dirty="0"/>
            <a:t>Gravidanza fisiologica vitale</a:t>
          </a:r>
        </a:p>
        <a:p>
          <a:pPr lvl="0" algn="ctr" defTabSz="622300">
            <a:lnSpc>
              <a:spcPct val="90000"/>
            </a:lnSpc>
            <a:spcBef>
              <a:spcPct val="0"/>
            </a:spcBef>
            <a:spcAft>
              <a:spcPct val="35000"/>
            </a:spcAft>
          </a:pPr>
          <a:r>
            <a:rPr lang="it-IT" sz="1000" kern="1200" dirty="0"/>
            <a:t>Tempo di concepimento</a:t>
          </a:r>
        </a:p>
        <a:p>
          <a:pPr lvl="0" algn="ctr" defTabSz="622300">
            <a:lnSpc>
              <a:spcPct val="90000"/>
            </a:lnSpc>
            <a:spcBef>
              <a:spcPct val="0"/>
            </a:spcBef>
            <a:spcAft>
              <a:spcPct val="35000"/>
            </a:spcAft>
          </a:pPr>
          <a:r>
            <a:rPr lang="it-IT" sz="1000" kern="1200" dirty="0"/>
            <a:t>Ovulazione spontanea</a:t>
          </a:r>
        </a:p>
        <a:p>
          <a:pPr lvl="0" algn="ctr" defTabSz="622300">
            <a:lnSpc>
              <a:spcPct val="90000"/>
            </a:lnSpc>
            <a:spcBef>
              <a:spcPct val="0"/>
            </a:spcBef>
            <a:spcAft>
              <a:spcPct val="35000"/>
            </a:spcAft>
          </a:pPr>
          <a:r>
            <a:rPr lang="it-IT" sz="1000" kern="1200" dirty="0"/>
            <a:t>Sviluppo </a:t>
          </a:r>
          <a:r>
            <a:rPr lang="it-IT" sz="1000" kern="1200" dirty="0" smtClean="0"/>
            <a:t>embrionale</a:t>
          </a:r>
          <a:endParaRPr lang="it-IT" sz="1000" kern="1200" dirty="0"/>
        </a:p>
        <a:p>
          <a:pPr lvl="0" algn="ctr" defTabSz="622300">
            <a:lnSpc>
              <a:spcPct val="90000"/>
            </a:lnSpc>
            <a:spcBef>
              <a:spcPct val="0"/>
            </a:spcBef>
            <a:spcAft>
              <a:spcPct val="35000"/>
            </a:spcAft>
          </a:pPr>
          <a:r>
            <a:rPr lang="it-IT" sz="1000" kern="1200" dirty="0"/>
            <a:t>Successo del trattamento utilizzato</a:t>
          </a:r>
        </a:p>
      </dsp:txBody>
      <dsp:txXfrm>
        <a:off x="2833636" y="1618682"/>
        <a:ext cx="1644528" cy="1432994"/>
      </dsp:txXfrm>
    </dsp:sp>
    <dsp:sp modelId="{A9246C4E-3DAB-4279-AD37-CB67C253A9D4}">
      <dsp:nvSpPr>
        <dsp:cNvPr id="0" name=""/>
        <dsp:cNvSpPr/>
      </dsp:nvSpPr>
      <dsp:spPr>
        <a:xfrm rot="9406751">
          <a:off x="1200888" y="2593827"/>
          <a:ext cx="1533410" cy="5563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956260-8D3E-4714-8367-51A03DCF1A0F}">
      <dsp:nvSpPr>
        <dsp:cNvPr id="0" name=""/>
        <dsp:cNvSpPr/>
      </dsp:nvSpPr>
      <dsp:spPr>
        <a:xfrm>
          <a:off x="81287" y="2651635"/>
          <a:ext cx="2080292" cy="15418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it-IT" sz="1200" b="1" kern="1200" dirty="0"/>
            <a:t>RISCHI SOCIO-DEMOGRAFICI</a:t>
          </a:r>
        </a:p>
        <a:p>
          <a:pPr lvl="0" algn="ctr" defTabSz="533400">
            <a:lnSpc>
              <a:spcPct val="90000"/>
            </a:lnSpc>
            <a:spcBef>
              <a:spcPct val="0"/>
            </a:spcBef>
            <a:spcAft>
              <a:spcPct val="35000"/>
            </a:spcAft>
          </a:pPr>
          <a:r>
            <a:rPr lang="it-IT" sz="1100" kern="1200" dirty="0"/>
            <a:t>Basso reddito</a:t>
          </a:r>
        </a:p>
        <a:p>
          <a:pPr lvl="0" algn="ctr" defTabSz="533400">
            <a:lnSpc>
              <a:spcPct val="90000"/>
            </a:lnSpc>
            <a:spcBef>
              <a:spcPct val="0"/>
            </a:spcBef>
            <a:spcAft>
              <a:spcPct val="35000"/>
            </a:spcAft>
          </a:pPr>
          <a:r>
            <a:rPr lang="it-IT" sz="1100" kern="1200" dirty="0"/>
            <a:t>Basso status educazionale</a:t>
          </a:r>
        </a:p>
      </dsp:txBody>
      <dsp:txXfrm>
        <a:off x="126445" y="2696793"/>
        <a:ext cx="1989976" cy="1451502"/>
      </dsp:txXfrm>
    </dsp:sp>
    <dsp:sp modelId="{079A8F44-DB59-4F76-B76C-DC089FB80706}">
      <dsp:nvSpPr>
        <dsp:cNvPr id="0" name=""/>
        <dsp:cNvSpPr/>
      </dsp:nvSpPr>
      <dsp:spPr>
        <a:xfrm rot="12618001">
          <a:off x="1244298" y="1104029"/>
          <a:ext cx="1601511" cy="5563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A726DF-6B41-41C1-B608-77ABF3CD8906}">
      <dsp:nvSpPr>
        <dsp:cNvPr id="0" name=""/>
        <dsp:cNvSpPr/>
      </dsp:nvSpPr>
      <dsp:spPr>
        <a:xfrm>
          <a:off x="145849" y="88181"/>
          <a:ext cx="2162087" cy="16551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it-IT" sz="1100" b="1" kern="1200" dirty="0"/>
            <a:t>FATTORI DI RISCHIO DIETETICI</a:t>
          </a:r>
        </a:p>
        <a:p>
          <a:pPr lvl="0" algn="ctr" defTabSz="488950">
            <a:lnSpc>
              <a:spcPct val="90000"/>
            </a:lnSpc>
            <a:spcBef>
              <a:spcPct val="0"/>
            </a:spcBef>
            <a:spcAft>
              <a:spcPct val="35000"/>
            </a:spcAft>
          </a:pPr>
          <a:r>
            <a:rPr lang="it-IT" sz="1000" kern="1200" dirty="0"/>
            <a:t>Elevata assunzione dei grassi saturi e degli zuccheri</a:t>
          </a:r>
        </a:p>
        <a:p>
          <a:pPr lvl="0" algn="ctr" defTabSz="488950">
            <a:lnSpc>
              <a:spcPct val="90000"/>
            </a:lnSpc>
            <a:spcBef>
              <a:spcPct val="0"/>
            </a:spcBef>
            <a:spcAft>
              <a:spcPct val="35000"/>
            </a:spcAft>
          </a:pPr>
          <a:r>
            <a:rPr lang="it-IT" sz="1100" b="1" kern="1200" dirty="0"/>
            <a:t>FATTORI PROTETTIVI DIETETICI</a:t>
          </a:r>
        </a:p>
        <a:p>
          <a:pPr lvl="0" algn="ctr" defTabSz="488950">
            <a:lnSpc>
              <a:spcPct val="90000"/>
            </a:lnSpc>
            <a:spcBef>
              <a:spcPct val="0"/>
            </a:spcBef>
            <a:spcAft>
              <a:spcPct val="35000"/>
            </a:spcAft>
          </a:pPr>
          <a:r>
            <a:rPr lang="it-IT" sz="1000" kern="1200" dirty="0"/>
            <a:t>Dieta mediterranea</a:t>
          </a:r>
        </a:p>
        <a:p>
          <a:pPr lvl="0" algn="ctr" defTabSz="488950">
            <a:lnSpc>
              <a:spcPct val="90000"/>
            </a:lnSpc>
            <a:spcBef>
              <a:spcPct val="0"/>
            </a:spcBef>
            <a:spcAft>
              <a:spcPct val="35000"/>
            </a:spcAft>
          </a:pPr>
          <a:r>
            <a:rPr lang="it-IT" sz="1000" kern="1200" dirty="0"/>
            <a:t>Elevata assunzione di </a:t>
          </a:r>
          <a:r>
            <a:rPr lang="it-IT" sz="1000" kern="1200" dirty="0" err="1"/>
            <a:t>folati</a:t>
          </a:r>
          <a:r>
            <a:rPr lang="it-IT" sz="1000" kern="1200" dirty="0"/>
            <a:t>, grassi mono e poli-insaturi, ferro</a:t>
          </a:r>
        </a:p>
        <a:p>
          <a:pPr lvl="0" algn="ctr" defTabSz="488950">
            <a:lnSpc>
              <a:spcPct val="90000"/>
            </a:lnSpc>
            <a:spcBef>
              <a:spcPct val="0"/>
            </a:spcBef>
            <a:spcAft>
              <a:spcPct val="35000"/>
            </a:spcAft>
          </a:pPr>
          <a:endParaRPr lang="it-IT" sz="1100" kern="1200" dirty="0"/>
        </a:p>
      </dsp:txBody>
      <dsp:txXfrm>
        <a:off x="194328" y="136660"/>
        <a:ext cx="2065129" cy="1558241"/>
      </dsp:txXfrm>
    </dsp:sp>
    <dsp:sp modelId="{405DF6FD-6346-4FF5-9031-B1E304AB46D6}">
      <dsp:nvSpPr>
        <dsp:cNvPr id="0" name=""/>
        <dsp:cNvSpPr/>
      </dsp:nvSpPr>
      <dsp:spPr>
        <a:xfrm rot="19835857">
          <a:off x="4547874" y="1238269"/>
          <a:ext cx="1543058" cy="5563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DD8FE2-E399-452B-B438-478F049FA08F}">
      <dsp:nvSpPr>
        <dsp:cNvPr id="0" name=""/>
        <dsp:cNvSpPr/>
      </dsp:nvSpPr>
      <dsp:spPr>
        <a:xfrm>
          <a:off x="4880395" y="181013"/>
          <a:ext cx="2349005" cy="1604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it-IT" sz="1200" b="1" kern="1200" dirty="0"/>
            <a:t>ALTRI FATTORI DI RISCHIO LEGATI ALLO STILE DI VITA</a:t>
          </a:r>
        </a:p>
        <a:p>
          <a:pPr lvl="0" algn="ctr" defTabSz="533400">
            <a:lnSpc>
              <a:spcPct val="90000"/>
            </a:lnSpc>
            <a:spcBef>
              <a:spcPct val="0"/>
            </a:spcBef>
            <a:spcAft>
              <a:spcPct val="35000"/>
            </a:spcAft>
          </a:pPr>
          <a:endParaRPr lang="it-IT" sz="1200" kern="1200" dirty="0"/>
        </a:p>
        <a:p>
          <a:pPr lvl="0" algn="ctr" defTabSz="533400">
            <a:lnSpc>
              <a:spcPct val="90000"/>
            </a:lnSpc>
            <a:spcBef>
              <a:spcPct val="0"/>
            </a:spcBef>
            <a:spcAft>
              <a:spcPct val="35000"/>
            </a:spcAft>
          </a:pPr>
          <a:r>
            <a:rPr lang="it-IT" sz="1000" kern="1200" dirty="0"/>
            <a:t>BMI &lt; 20 o &gt; 30</a:t>
          </a:r>
        </a:p>
        <a:p>
          <a:pPr lvl="0" algn="ctr" defTabSz="533400">
            <a:lnSpc>
              <a:spcPct val="90000"/>
            </a:lnSpc>
            <a:spcBef>
              <a:spcPct val="0"/>
            </a:spcBef>
            <a:spcAft>
              <a:spcPct val="35000"/>
            </a:spcAft>
          </a:pPr>
          <a:r>
            <a:rPr lang="it-IT" sz="1000" kern="1200" dirty="0"/>
            <a:t>Inattività fisica</a:t>
          </a:r>
        </a:p>
      </dsp:txBody>
      <dsp:txXfrm>
        <a:off x="4927390" y="228008"/>
        <a:ext cx="2255015" cy="1510549"/>
      </dsp:txXfrm>
    </dsp:sp>
    <dsp:sp modelId="{BBD59167-0B09-427D-8DF0-B1651FEA8C95}">
      <dsp:nvSpPr>
        <dsp:cNvPr id="0" name=""/>
        <dsp:cNvSpPr/>
      </dsp:nvSpPr>
      <dsp:spPr>
        <a:xfrm rot="1460987">
          <a:off x="4395106" y="3051014"/>
          <a:ext cx="1414242" cy="55630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1A2BF4-DB18-4C27-AE36-210F6AE40FD7}">
      <dsp:nvSpPr>
        <dsp:cNvPr id="0" name=""/>
        <dsp:cNvSpPr/>
      </dsp:nvSpPr>
      <dsp:spPr>
        <a:xfrm>
          <a:off x="4961634" y="2604861"/>
          <a:ext cx="2179333" cy="16287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it-IT" sz="1200" b="1" kern="1200" dirty="0"/>
            <a:t>ALTRI FATTORI DI RISCHIO </a:t>
          </a:r>
          <a:r>
            <a:rPr lang="it-IT" sz="1200" b="1" kern="1200" dirty="0" smtClean="0"/>
            <a:t>PSICOSOCIALI </a:t>
          </a:r>
          <a:endParaRPr lang="it-IT" sz="1200" b="1" kern="1200" dirty="0"/>
        </a:p>
        <a:p>
          <a:pPr lvl="0" algn="ctr" defTabSz="533400">
            <a:lnSpc>
              <a:spcPct val="90000"/>
            </a:lnSpc>
            <a:spcBef>
              <a:spcPct val="0"/>
            </a:spcBef>
            <a:spcAft>
              <a:spcPct val="35000"/>
            </a:spcAft>
          </a:pPr>
          <a:r>
            <a:rPr lang="it-IT" sz="1100" kern="1200" dirty="0"/>
            <a:t>Depressione</a:t>
          </a:r>
        </a:p>
        <a:p>
          <a:pPr lvl="0" algn="ctr" defTabSz="533400">
            <a:lnSpc>
              <a:spcPct val="90000"/>
            </a:lnSpc>
            <a:spcBef>
              <a:spcPct val="0"/>
            </a:spcBef>
            <a:spcAft>
              <a:spcPct val="35000"/>
            </a:spcAft>
          </a:pPr>
          <a:r>
            <a:rPr lang="it-IT" sz="1100" kern="1200" dirty="0"/>
            <a:t>Ansia</a:t>
          </a:r>
        </a:p>
        <a:p>
          <a:pPr lvl="0" algn="ctr" defTabSz="533400">
            <a:lnSpc>
              <a:spcPct val="90000"/>
            </a:lnSpc>
            <a:spcBef>
              <a:spcPct val="0"/>
            </a:spcBef>
            <a:spcAft>
              <a:spcPct val="35000"/>
            </a:spcAft>
          </a:pPr>
          <a:r>
            <a:rPr lang="it-IT" sz="1100" kern="1200" dirty="0"/>
            <a:t>stress</a:t>
          </a:r>
        </a:p>
      </dsp:txBody>
      <dsp:txXfrm>
        <a:off x="5009339" y="2652566"/>
        <a:ext cx="2083923" cy="153336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678D4084-ED02-43B7-8330-C952A6180CC4}" type="datetimeFigureOut">
              <a:rPr lang="it-IT" smtClean="0"/>
              <a:t>08/10/2024</a:t>
            </a:fld>
            <a:endParaRPr lang="it-IT"/>
          </a:p>
        </p:txBody>
      </p:sp>
      <p:sp>
        <p:nvSpPr>
          <p:cNvPr id="4" name="Segnaposto immagine diapositiva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4962388E-F7A8-4E39-B4E8-E1BCAB6E8CD3}" type="slidenum">
              <a:rPr lang="it-IT" smtClean="0"/>
              <a:t>‹N›</a:t>
            </a:fld>
            <a:endParaRPr lang="it-IT"/>
          </a:p>
        </p:txBody>
      </p:sp>
    </p:spTree>
    <p:extLst>
      <p:ext uri="{BB962C8B-B14F-4D97-AF65-F5344CB8AC3E}">
        <p14:creationId xmlns:p14="http://schemas.microsoft.com/office/powerpoint/2010/main" val="3787545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1</a:t>
            </a:fld>
            <a:endParaRPr lang="it-IT"/>
          </a:p>
        </p:txBody>
      </p:sp>
    </p:spTree>
    <p:extLst>
      <p:ext uri="{BB962C8B-B14F-4D97-AF65-F5344CB8AC3E}">
        <p14:creationId xmlns:p14="http://schemas.microsoft.com/office/powerpoint/2010/main" val="3708140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Strategie per aumentare l’assorbimento</a:t>
            </a:r>
            <a:r>
              <a:rPr lang="it-IT" baseline="0" dirty="0"/>
              <a:t> del ferro </a:t>
            </a:r>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10</a:t>
            </a:fld>
            <a:endParaRPr lang="it-IT"/>
          </a:p>
        </p:txBody>
      </p:sp>
    </p:spTree>
    <p:extLst>
      <p:ext uri="{BB962C8B-B14F-4D97-AF65-F5344CB8AC3E}">
        <p14:creationId xmlns:p14="http://schemas.microsoft.com/office/powerpoint/2010/main" val="245057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Oltre</a:t>
            </a:r>
            <a:r>
              <a:rPr lang="it-IT" b="1" baseline="0" dirty="0"/>
              <a:t> alle carenze in adolescenza </a:t>
            </a:r>
            <a:r>
              <a:rPr lang="it-IT" baseline="0" dirty="0"/>
              <a:t>precedentemente citate, un’altra problematica che la donna può riscontrare ed affrontare in adolescenza è la sindrome </a:t>
            </a:r>
            <a:r>
              <a:rPr lang="it-IT" baseline="0" dirty="0" smtClean="0"/>
              <a:t>premestruale, ad eziologia ignota, è l’interazione tra genetica e stili di vita </a:t>
            </a:r>
            <a:r>
              <a:rPr lang="it-IT" b="1" baseline="0" dirty="0" smtClean="0"/>
              <a:t>con i fattori dietetici che sono considerati tra i più influenti </a:t>
            </a:r>
            <a:r>
              <a:rPr lang="it-IT" baseline="0" dirty="0" smtClean="0"/>
              <a:t>.</a:t>
            </a:r>
          </a:p>
          <a:p>
            <a:r>
              <a:rPr lang="it-IT" b="1" baseline="0" dirty="0" smtClean="0"/>
              <a:t>Ogni alimento è in grado di influenzare la fisiologica secrezione ormonale </a:t>
            </a:r>
            <a:endParaRPr lang="it-IT"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Ecco perché m</a:t>
            </a:r>
            <a:r>
              <a:rPr lang="it-IT" sz="1200" dirty="0" smtClean="0">
                <a:solidFill>
                  <a:schemeClr val="accent5">
                    <a:lumMod val="50000"/>
                  </a:schemeClr>
                </a:solidFill>
              </a:rPr>
              <a:t>odellare </a:t>
            </a:r>
            <a:r>
              <a:rPr lang="it-IT" sz="1200" dirty="0">
                <a:solidFill>
                  <a:schemeClr val="accent5">
                    <a:lumMod val="50000"/>
                  </a:schemeClr>
                </a:solidFill>
              </a:rPr>
              <a:t>un’alimentazione, associando </a:t>
            </a:r>
            <a:r>
              <a:rPr lang="it-IT" sz="1200" b="1" dirty="0">
                <a:solidFill>
                  <a:schemeClr val="accent5">
                    <a:lumMod val="50000"/>
                  </a:schemeClr>
                </a:solidFill>
              </a:rPr>
              <a:t>i cibi al timing ormonale </a:t>
            </a:r>
            <a:r>
              <a:rPr lang="it-IT" sz="1200" dirty="0">
                <a:solidFill>
                  <a:schemeClr val="accent5">
                    <a:lumMod val="50000"/>
                  </a:schemeClr>
                </a:solidFill>
              </a:rPr>
              <a:t>potrebbe aiutare a ridurre i sintomi più fastidiosi quali: </a:t>
            </a:r>
            <a:r>
              <a:rPr lang="it-IT" sz="1200" i="1" dirty="0">
                <a:solidFill>
                  <a:schemeClr val="accent5">
                    <a:lumMod val="50000"/>
                  </a:schemeClr>
                </a:solidFill>
              </a:rPr>
              <a:t>gonfiore, attacchi di fame, aumento del peso corporeo e sbalzi di umore.</a:t>
            </a:r>
          </a:p>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È quindi utile differenziare l’alimentazione in base della fase ormonale</a:t>
            </a:r>
          </a:p>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Fase estrogenica………………</a:t>
            </a:r>
          </a:p>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Fase </a:t>
            </a:r>
            <a:r>
              <a:rPr lang="it-IT" b="1" dirty="0" err="1" smtClean="0"/>
              <a:t>profestinica</a:t>
            </a:r>
            <a:r>
              <a:rPr lang="it-IT" b="1" dirty="0" smtClean="0"/>
              <a:t>…………….. </a:t>
            </a:r>
            <a:endParaRPr lang="it-IT" b="1" dirty="0"/>
          </a:p>
          <a:p>
            <a:pPr marL="0" marR="0" indent="0" algn="l" defTabSz="914400" rtl="0" eaLnBrk="1" fontAlgn="auto" latinLnBrk="0" hangingPunct="1">
              <a:lnSpc>
                <a:spcPct val="100000"/>
              </a:lnSpc>
              <a:spcBef>
                <a:spcPts val="0"/>
              </a:spcBef>
              <a:spcAft>
                <a:spcPts val="0"/>
              </a:spcAft>
              <a:buClrTx/>
              <a:buSzTx/>
              <a:buFontTx/>
              <a:buNone/>
              <a:tabLst/>
              <a:defRPr/>
            </a:pPr>
            <a:r>
              <a:rPr lang="it-IT" b="1" dirty="0"/>
              <a:t>Libro </a:t>
            </a:r>
            <a:r>
              <a:rPr lang="it-IT" b="1" dirty="0" err="1"/>
              <a:t>pag</a:t>
            </a:r>
            <a:r>
              <a:rPr lang="it-IT" b="1" dirty="0"/>
              <a:t> </a:t>
            </a:r>
            <a:r>
              <a:rPr lang="it-IT" b="1" dirty="0" smtClean="0"/>
              <a:t>30-32</a:t>
            </a:r>
            <a:endParaRPr lang="it-IT" b="1" dirty="0"/>
          </a:p>
          <a:p>
            <a:endParaRPr lang="it-IT" sz="1200" i="1" dirty="0">
              <a:solidFill>
                <a:schemeClr val="accent5">
                  <a:lumMod val="50000"/>
                </a:schemeClr>
              </a:solidFill>
            </a:endParaRPr>
          </a:p>
          <a:p>
            <a:pPr algn="ctr"/>
            <a:endParaRPr lang="it-IT" b="1" dirty="0"/>
          </a:p>
          <a:p>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11</a:t>
            </a:fld>
            <a:endParaRPr lang="it-IT"/>
          </a:p>
        </p:txBody>
      </p:sp>
    </p:spTree>
    <p:extLst>
      <p:ext uri="{BB962C8B-B14F-4D97-AF65-F5344CB8AC3E}">
        <p14:creationId xmlns:p14="http://schemas.microsoft.com/office/powerpoint/2010/main" val="26829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Altro tema molto dibattuto è</a:t>
            </a:r>
            <a:r>
              <a:rPr lang="it-IT" baseline="0" dirty="0" smtClean="0"/>
              <a:t> quello di </a:t>
            </a:r>
            <a:r>
              <a:rPr lang="it-IT" dirty="0" smtClean="0"/>
              <a:t>alimentazione e fertilità e questo</a:t>
            </a:r>
            <a:r>
              <a:rPr lang="it-IT" baseline="0" dirty="0" smtClean="0"/>
              <a:t> </a:t>
            </a:r>
            <a:r>
              <a:rPr lang="it-IT" baseline="0" dirty="0"/>
              <a:t>quadro concettuale mostra le interconnessioni tra fattori dietetici, sia protettivi che dannosi, che hanno relazioni bidirezionali con fattori di rischio sociodemografici, psicosociali e di stile di </a:t>
            </a:r>
            <a:r>
              <a:rPr lang="it-IT" baseline="0" dirty="0" smtClean="0"/>
              <a:t>vita sugli esiti della fertilità.</a:t>
            </a:r>
            <a:endParaRPr lang="it-IT" baseline="0" dirty="0"/>
          </a:p>
          <a:p>
            <a:r>
              <a:rPr lang="it-IT" baseline="0" dirty="0"/>
              <a:t>I fattori dietetici indipendentemente, così come insieme a questi fattori correlati, influiscono su </a:t>
            </a:r>
            <a:r>
              <a:rPr lang="it-IT" b="1" baseline="0" dirty="0"/>
              <a:t>molteplici </a:t>
            </a:r>
            <a:r>
              <a:rPr lang="it-IT" b="1" baseline="0" dirty="0" err="1"/>
              <a:t>outcome</a:t>
            </a:r>
            <a:r>
              <a:rPr lang="it-IT" b="1" baseline="0" dirty="0"/>
              <a:t> della fertilità.</a:t>
            </a:r>
          </a:p>
          <a:p>
            <a:endParaRPr lang="it-IT" baseline="0" dirty="0"/>
          </a:p>
          <a:p>
            <a:r>
              <a:rPr lang="it-IT" baseline="0" dirty="0"/>
              <a:t>Riferimento dieta mediterranea, altra slide successiva </a:t>
            </a:r>
            <a:endParaRPr lang="it-IT" dirty="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Libro </a:t>
            </a:r>
            <a:r>
              <a:rPr lang="it-IT" dirty="0" err="1" smtClean="0"/>
              <a:t>pag</a:t>
            </a:r>
            <a:r>
              <a:rPr lang="it-IT" dirty="0" smtClean="0"/>
              <a:t> 42-43</a:t>
            </a:r>
          </a:p>
          <a:p>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12</a:t>
            </a:fld>
            <a:endParaRPr lang="it-IT"/>
          </a:p>
        </p:txBody>
      </p:sp>
    </p:spTree>
    <p:extLst>
      <p:ext uri="{BB962C8B-B14F-4D97-AF65-F5344CB8AC3E}">
        <p14:creationId xmlns:p14="http://schemas.microsoft.com/office/powerpoint/2010/main" val="2101698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r>
              <a:rPr lang="it-IT" dirty="0" smtClean="0"/>
              <a:t>Nel periodo </a:t>
            </a:r>
            <a:r>
              <a:rPr lang="it-IT" dirty="0" err="1" smtClean="0"/>
              <a:t>preconcezionale</a:t>
            </a:r>
            <a:r>
              <a:rPr lang="it-IT" dirty="0" smtClean="0"/>
              <a:t> la </a:t>
            </a:r>
            <a:r>
              <a:rPr lang="it-IT" dirty="0" err="1"/>
              <a:t>supplementazione</a:t>
            </a:r>
            <a:r>
              <a:rPr lang="it-IT" dirty="0"/>
              <a:t> di micronutrienti specifici e antiossidanti prima del concepimento può favorire </a:t>
            </a:r>
            <a:r>
              <a:rPr lang="it-IT" dirty="0" smtClean="0"/>
              <a:t>l’ovulazione, </a:t>
            </a:r>
            <a:r>
              <a:rPr lang="it-IT" dirty="0"/>
              <a:t>la fecondazione ed abbrevia i tempi di ricerca della gravidanza </a:t>
            </a:r>
          </a:p>
          <a:p>
            <a:r>
              <a:rPr lang="it-IT" dirty="0"/>
              <a:t>È stato riscontrato </a:t>
            </a:r>
            <a:r>
              <a:rPr lang="it-IT" dirty="0" smtClean="0"/>
              <a:t>che</a:t>
            </a:r>
            <a:r>
              <a:rPr lang="it-IT" baseline="0" dirty="0" smtClean="0"/>
              <a:t> più della metà delle donne infertili </a:t>
            </a:r>
            <a:endParaRPr lang="it-IT" dirty="0"/>
          </a:p>
          <a:p>
            <a:pPr marL="0" marR="0" indent="0" algn="l" defTabSz="914400" rtl="0" eaLnBrk="1" fontAlgn="auto" latinLnBrk="0" hangingPunct="1">
              <a:lnSpc>
                <a:spcPct val="100000"/>
              </a:lnSpc>
              <a:spcBef>
                <a:spcPts val="0"/>
              </a:spcBef>
              <a:spcAft>
                <a:spcPts val="0"/>
              </a:spcAft>
              <a:buClrTx/>
              <a:buSzTx/>
              <a:buFontTx/>
              <a:buNone/>
              <a:tabLst/>
              <a:defRPr/>
            </a:pPr>
            <a:r>
              <a:rPr lang="it-IT" dirty="0"/>
              <a:t>un </a:t>
            </a:r>
            <a:r>
              <a:rPr lang="en-GB" sz="1200" b="0" i="0" u="none" strike="noStrike" kern="1200" dirty="0" err="1">
                <a:solidFill>
                  <a:schemeClr val="tx1"/>
                </a:solidFill>
                <a:effectLst/>
                <a:latin typeface="+mn-lt"/>
                <a:ea typeface="+mn-ea"/>
                <a:cs typeface="+mn-cs"/>
              </a:rPr>
              <a:t>altro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fabbisogno</a:t>
            </a:r>
            <a:r>
              <a:rPr lang="en-GB" sz="1200" b="0" i="0" u="none" strike="noStrike" kern="1200" dirty="0">
                <a:solidFill>
                  <a:schemeClr val="tx1"/>
                </a:solidFill>
                <a:effectLst/>
                <a:latin typeface="+mn-lt"/>
                <a:ea typeface="+mn-ea"/>
                <a:cs typeface="+mn-cs"/>
              </a:rPr>
              <a:t> da </a:t>
            </a:r>
            <a:r>
              <a:rPr lang="en-GB" sz="1200" b="0" i="0" u="none" strike="noStrike" kern="1200" dirty="0" err="1">
                <a:solidFill>
                  <a:schemeClr val="tx1"/>
                </a:solidFill>
                <a:effectLst/>
                <a:latin typeface="+mn-lt"/>
                <a:ea typeface="+mn-ea"/>
                <a:cs typeface="+mn-cs"/>
              </a:rPr>
              <a:t>tenere</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considerazione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nella</a:t>
            </a:r>
            <a:r>
              <a:rPr lang="en-GB" sz="1200" b="0" i="0" u="none" strike="noStrike" kern="1200" dirty="0">
                <a:solidFill>
                  <a:schemeClr val="tx1"/>
                </a:solidFill>
                <a:effectLst/>
                <a:latin typeface="+mn-lt"/>
                <a:ea typeface="+mn-ea"/>
                <a:cs typeface="+mn-cs"/>
              </a:rPr>
              <a:t> donna è </a:t>
            </a:r>
            <a:r>
              <a:rPr lang="en-GB" sz="1200" b="0" i="0" u="none" strike="noStrike" kern="1200" dirty="0" err="1">
                <a:solidFill>
                  <a:schemeClr val="tx1"/>
                </a:solidFill>
                <a:effectLst/>
                <a:latin typeface="+mn-lt"/>
                <a:ea typeface="+mn-ea"/>
                <a:cs typeface="+mn-cs"/>
              </a:rPr>
              <a:t>quello</a:t>
            </a:r>
            <a:r>
              <a:rPr lang="en-GB" sz="1200" b="0" i="0" u="none" strike="noStrike" kern="1200" dirty="0">
                <a:solidFill>
                  <a:schemeClr val="tx1"/>
                </a:solidFill>
                <a:effectLst/>
                <a:latin typeface="+mn-lt"/>
                <a:ea typeface="+mn-ea"/>
                <a:cs typeface="+mn-cs"/>
              </a:rPr>
              <a:t> di </a:t>
            </a:r>
            <a:r>
              <a:rPr lang="en-GB" sz="1200" b="0" i="0" u="none" strike="noStrike" kern="1200" dirty="0" err="1">
                <a:solidFill>
                  <a:schemeClr val="tx1"/>
                </a:solidFill>
                <a:effectLst/>
                <a:latin typeface="+mn-lt"/>
                <a:ea typeface="+mn-ea"/>
                <a:cs typeface="+mn-cs"/>
              </a:rPr>
              <a:t>acido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folico</a:t>
            </a:r>
            <a:r>
              <a:rPr lang="en-GB" sz="1200" b="0" i="0" u="none" strike="noStrike" kern="1200" dirty="0">
                <a:solidFill>
                  <a:schemeClr val="tx1"/>
                </a:solidFill>
                <a:effectLst/>
                <a:latin typeface="+mn-lt"/>
                <a:ea typeface="+mn-ea"/>
                <a:cs typeface="+mn-cs"/>
              </a:rPr>
              <a:t>: le </a:t>
            </a:r>
            <a:r>
              <a:rPr lang="en-GB" sz="1200" b="0" i="0" u="none" strike="noStrike" kern="1200" dirty="0" err="1">
                <a:solidFill>
                  <a:schemeClr val="tx1"/>
                </a:solidFill>
                <a:effectLst/>
                <a:latin typeface="+mn-lt"/>
                <a:ea typeface="+mn-ea"/>
                <a:cs typeface="+mn-cs"/>
              </a:rPr>
              <a:t>raccomandazioni</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entrambi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sessi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prevedono</a:t>
            </a:r>
            <a:r>
              <a:rPr lang="en-GB" sz="1200" b="0" i="0" u="none" strike="noStrike" kern="1200" dirty="0">
                <a:solidFill>
                  <a:schemeClr val="tx1"/>
                </a:solidFill>
                <a:effectLst/>
                <a:latin typeface="+mn-lt"/>
                <a:ea typeface="+mn-ea"/>
                <a:cs typeface="+mn-cs"/>
              </a:rPr>
              <a:t> lo </a:t>
            </a:r>
            <a:r>
              <a:rPr lang="en-GB" sz="1200" b="0" i="0" u="none" strike="noStrike" kern="1200" dirty="0" err="1">
                <a:solidFill>
                  <a:schemeClr val="tx1"/>
                </a:solidFill>
                <a:effectLst/>
                <a:latin typeface="+mn-lt"/>
                <a:ea typeface="+mn-ea"/>
                <a:cs typeface="+mn-cs"/>
              </a:rPr>
              <a:t>stesso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livello</a:t>
            </a:r>
            <a:r>
              <a:rPr lang="en-GB" sz="1200" b="0" i="0" u="none" strike="noStrike" kern="1200" dirty="0">
                <a:solidFill>
                  <a:schemeClr val="tx1"/>
                </a:solidFill>
                <a:effectLst/>
                <a:latin typeface="+mn-lt"/>
                <a:ea typeface="+mn-ea"/>
                <a:cs typeface="+mn-cs"/>
              </a:rPr>
              <a:t> di </a:t>
            </a:r>
            <a:r>
              <a:rPr lang="en-GB" sz="1200" b="0" i="0" u="none" strike="noStrike" kern="1200" dirty="0" err="1">
                <a:solidFill>
                  <a:schemeClr val="tx1"/>
                </a:solidFill>
                <a:effectLst/>
                <a:latin typeface="+mn-lt"/>
                <a:ea typeface="+mn-ea"/>
                <a:cs typeface="+mn-cs"/>
              </a:rPr>
              <a:t>assunzione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che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raddoppia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nella</a:t>
            </a:r>
            <a:r>
              <a:rPr lang="en-GB" sz="1200" b="0" i="0" u="none" strike="noStrike" kern="1200" dirty="0">
                <a:solidFill>
                  <a:schemeClr val="tx1"/>
                </a:solidFill>
                <a:effectLst/>
                <a:latin typeface="+mn-lt"/>
                <a:ea typeface="+mn-ea"/>
                <a:cs typeface="+mn-cs"/>
              </a:rPr>
              <a:t> donna in </a:t>
            </a:r>
            <a:r>
              <a:rPr lang="en-GB" sz="1200" b="0" i="0" u="none" strike="noStrike" kern="1200" dirty="0" err="1">
                <a:solidFill>
                  <a:schemeClr val="tx1"/>
                </a:solidFill>
                <a:effectLst/>
                <a:latin typeface="+mn-lt"/>
                <a:ea typeface="+mn-ea"/>
                <a:cs typeface="+mn-cs"/>
              </a:rPr>
              <a:t>gravidanza</a:t>
            </a:r>
            <a:r>
              <a:rPr lang="en-GB" sz="1200" b="0" i="0" u="none" strike="noStrike" kern="1200" dirty="0">
                <a:solidFill>
                  <a:schemeClr val="tx1"/>
                </a:solidFill>
                <a:effectLst/>
                <a:latin typeface="+mn-lt"/>
                <a:ea typeface="+mn-ea"/>
                <a:cs typeface="+mn-cs"/>
              </a:rPr>
              <a:t> e </a:t>
            </a:r>
            <a:r>
              <a:rPr lang="en-GB" sz="1200" b="0" i="0" u="none" strike="noStrike" kern="1200" dirty="0" err="1">
                <a:solidFill>
                  <a:schemeClr val="tx1"/>
                </a:solidFill>
                <a:effectLst/>
                <a:latin typeface="+mn-lt"/>
                <a:ea typeface="+mn-ea"/>
                <a:cs typeface="+mn-cs"/>
              </a:rPr>
              <a:t>subito</a:t>
            </a:r>
            <a:r>
              <a:rPr lang="en-GB" sz="1200" b="0" i="0" u="none" strike="noStrike" kern="1200" dirty="0">
                <a:solidFill>
                  <a:schemeClr val="tx1"/>
                </a:solidFill>
                <a:effectLst/>
                <a:latin typeface="+mn-lt"/>
                <a:ea typeface="+mn-ea"/>
                <a:cs typeface="+mn-cs"/>
              </a:rPr>
              <a:t> prima. </a:t>
            </a:r>
            <a:r>
              <a:rPr lang="en-GB" sz="1200" b="0" i="0" u="none" strike="noStrike" kern="1200" dirty="0" err="1">
                <a:solidFill>
                  <a:schemeClr val="tx1"/>
                </a:solidFill>
                <a:effectLst/>
                <a:latin typeface="+mn-lt"/>
                <a:ea typeface="+mn-ea"/>
                <a:cs typeface="+mn-cs"/>
              </a:rPr>
              <a:t>Necessaria</a:t>
            </a:r>
            <a:r>
              <a:rPr lang="en-GB" sz="1200" b="0" i="0" u="none" strike="noStrike" kern="1200" dirty="0">
                <a:solidFill>
                  <a:schemeClr val="tx1"/>
                </a:solidFill>
                <a:effectLst/>
                <a:latin typeface="+mn-lt"/>
                <a:ea typeface="+mn-ea"/>
                <a:cs typeface="+mn-cs"/>
              </a:rPr>
              <a:t> la </a:t>
            </a:r>
            <a:r>
              <a:rPr lang="en-GB" sz="1200" b="0" i="0" u="none" strike="noStrike" kern="1200" dirty="0" err="1">
                <a:solidFill>
                  <a:schemeClr val="tx1"/>
                </a:solidFill>
                <a:effectLst/>
                <a:latin typeface="+mn-lt"/>
                <a:ea typeface="+mn-ea"/>
                <a:cs typeface="+mn-cs"/>
              </a:rPr>
              <a:t>supplementazione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anche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nelle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donne</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terapia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estroprogestinica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che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comporta</a:t>
            </a:r>
            <a:r>
              <a:rPr lang="en-GB" sz="1200" b="0" i="0" u="none" strike="noStrike" kern="1200" dirty="0">
                <a:solidFill>
                  <a:schemeClr val="tx1"/>
                </a:solidFill>
                <a:effectLst/>
                <a:latin typeface="+mn-lt"/>
                <a:ea typeface="+mn-ea"/>
                <a:cs typeface="+mn-cs"/>
              </a:rPr>
              <a:t> una </a:t>
            </a:r>
            <a:r>
              <a:rPr lang="en-GB" sz="1200" b="0" i="0" u="none" strike="noStrike" kern="1200" dirty="0" err="1">
                <a:solidFill>
                  <a:schemeClr val="tx1"/>
                </a:solidFill>
                <a:effectLst/>
                <a:latin typeface="+mn-lt"/>
                <a:ea typeface="+mn-ea"/>
                <a:cs typeface="+mn-cs"/>
              </a:rPr>
              <a:t>riduzione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delle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biodisponibilità</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delle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vitamine</a:t>
            </a:r>
            <a:r>
              <a:rPr lang="en-GB" sz="1200" b="0" i="0" u="none" strike="noStrike" kern="1200" dirty="0">
                <a:solidFill>
                  <a:schemeClr val="tx1"/>
                </a:solidFill>
                <a:effectLst/>
                <a:latin typeface="+mn-lt"/>
                <a:ea typeface="+mn-ea"/>
                <a:cs typeface="+mn-cs"/>
              </a:rPr>
              <a:t> del </a:t>
            </a:r>
            <a:r>
              <a:rPr lang="en-GB" sz="1200" b="0" i="0" u="none" strike="noStrike" kern="1200" dirty="0" err="1">
                <a:solidFill>
                  <a:schemeClr val="tx1"/>
                </a:solidFill>
                <a:effectLst/>
                <a:latin typeface="+mn-lt"/>
                <a:ea typeface="+mn-ea"/>
                <a:cs typeface="+mn-cs"/>
              </a:rPr>
              <a:t>gruppo</a:t>
            </a:r>
            <a:r>
              <a:rPr lang="en-GB" sz="1200" b="0" i="0" u="none" strike="noStrike" kern="1200" dirty="0">
                <a:solidFill>
                  <a:schemeClr val="tx1"/>
                </a:solidFill>
                <a:effectLst/>
                <a:latin typeface="+mn-lt"/>
                <a:ea typeface="+mn-ea"/>
                <a:cs typeface="+mn-cs"/>
              </a:rPr>
              <a:t> B di cui </a:t>
            </a:r>
            <a:r>
              <a:rPr lang="en-GB" sz="1200" b="0" i="0" u="none" strike="noStrike" kern="1200" dirty="0" err="1">
                <a:solidFill>
                  <a:schemeClr val="tx1"/>
                </a:solidFill>
                <a:effectLst/>
                <a:latin typeface="+mn-lt"/>
                <a:ea typeface="+mn-ea"/>
                <a:cs typeface="+mn-cs"/>
              </a:rPr>
              <a: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folati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fanno</a:t>
            </a:r>
            <a:r>
              <a:rPr lang="en-GB" sz="1200" b="0" i="0" u="none" strike="noStrike" kern="1200" dirty="0">
                <a:solidFill>
                  <a:schemeClr val="tx1"/>
                </a:solidFill>
                <a:effectLst/>
                <a:latin typeface="+mn-lt"/>
                <a:ea typeface="+mn-ea"/>
                <a:cs typeface="+mn-cs"/>
              </a:rPr>
              <a:t> parte.</a:t>
            </a:r>
            <a:r>
              <a:rPr lang="it-IT" sz="12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a:t>pag</a:t>
            </a:r>
            <a:r>
              <a:rPr lang="it-IT" sz="1200" dirty="0"/>
              <a:t> 13 </a:t>
            </a:r>
            <a:r>
              <a:rPr lang="it-IT" sz="1200" dirty="0" err="1"/>
              <a:t>metagenics</a:t>
            </a:r>
            <a:r>
              <a:rPr lang="it-IT" sz="1200" dirty="0"/>
              <a:t> </a:t>
            </a:r>
          </a:p>
          <a:p>
            <a:endParaRPr lang="it-IT" sz="1200" b="0" i="0" u="none" strike="noStrike"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13</a:t>
            </a:fld>
            <a:endParaRPr lang="it-IT"/>
          </a:p>
        </p:txBody>
      </p:sp>
    </p:spTree>
    <p:extLst>
      <p:ext uri="{BB962C8B-B14F-4D97-AF65-F5344CB8AC3E}">
        <p14:creationId xmlns:p14="http://schemas.microsoft.com/office/powerpoint/2010/main" val="400074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Ugualmente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importante</a:t>
            </a:r>
            <a:r>
              <a:rPr lang="en-GB" sz="1200" b="0" i="0" u="none" strike="noStrike" kern="1200" dirty="0">
                <a:solidFill>
                  <a:schemeClr val="tx1"/>
                </a:solidFill>
                <a:effectLst/>
                <a:latin typeface="+mn-lt"/>
                <a:ea typeface="+mn-ea"/>
                <a:cs typeface="+mn-cs"/>
              </a:rPr>
              <a:t> per la donna in </a:t>
            </a:r>
            <a:r>
              <a:rPr lang="en-GB" sz="1200" b="0" i="0" u="none" strike="noStrike" kern="1200" dirty="0" err="1">
                <a:solidFill>
                  <a:schemeClr val="tx1"/>
                </a:solidFill>
                <a:effectLst/>
                <a:latin typeface="+mn-lt"/>
                <a:ea typeface="+mn-ea"/>
                <a:cs typeface="+mn-cs"/>
              </a:rPr>
              <a:t>età</a:t>
            </a:r>
            <a:r>
              <a:rPr lang="en-GB" sz="1200" b="0" i="0" u="none" strike="noStrike" kern="1200" dirty="0">
                <a:solidFill>
                  <a:schemeClr val="tx1"/>
                </a:solidFill>
                <a:effectLst/>
                <a:latin typeface="+mn-lt"/>
                <a:ea typeface="+mn-ea"/>
                <a:cs typeface="+mn-cs"/>
              </a:rPr>
              <a:t> fertile, in </a:t>
            </a:r>
            <a:r>
              <a:rPr lang="en-GB" sz="1200" b="0" i="0" u="none" strike="noStrike" kern="1200" dirty="0" err="1">
                <a:solidFill>
                  <a:schemeClr val="tx1"/>
                </a:solidFill>
                <a:effectLst/>
                <a:latin typeface="+mn-lt"/>
                <a:ea typeface="+mn-ea"/>
                <a:cs typeface="+mn-cs"/>
              </a:rPr>
              <a:t>gravidanza</a:t>
            </a:r>
            <a:r>
              <a:rPr lang="en-GB" sz="1200" b="0" i="0" u="none" strike="noStrike" kern="1200" dirty="0">
                <a:solidFill>
                  <a:schemeClr val="tx1"/>
                </a:solidFill>
                <a:effectLst/>
                <a:latin typeface="+mn-lt"/>
                <a:ea typeface="+mn-ea"/>
                <a:cs typeface="+mn-cs"/>
              </a:rPr>
              <a:t> e in </a:t>
            </a:r>
            <a:r>
              <a:rPr lang="en-GB" sz="1200" b="0" i="0" u="none" strike="noStrike" kern="1200" dirty="0" err="1">
                <a:solidFill>
                  <a:schemeClr val="tx1"/>
                </a:solidFill>
                <a:effectLst/>
                <a:latin typeface="+mn-lt"/>
                <a:ea typeface="+mn-ea"/>
                <a:cs typeface="+mn-cs"/>
              </a:rPr>
              <a:t>allattamento</a:t>
            </a:r>
            <a:r>
              <a:rPr lang="en-GB" sz="1200" b="0" i="0" u="none" strike="noStrike" kern="1200" dirty="0">
                <a:solidFill>
                  <a:schemeClr val="tx1"/>
                </a:solidFill>
                <a:effectLst/>
                <a:latin typeface="+mn-lt"/>
                <a:ea typeface="+mn-ea"/>
                <a:cs typeface="+mn-cs"/>
              </a:rPr>
              <a:t> e poi in </a:t>
            </a:r>
            <a:r>
              <a:rPr lang="en-GB" sz="1200" b="0" i="0" u="none" strike="noStrike" kern="1200" dirty="0" err="1">
                <a:solidFill>
                  <a:schemeClr val="tx1"/>
                </a:solidFill>
                <a:effectLst/>
                <a:latin typeface="+mn-lt"/>
                <a:ea typeface="+mn-ea"/>
                <a:cs typeface="+mn-cs"/>
              </a:rPr>
              <a:t>età</a:t>
            </a:r>
            <a:r>
              <a:rPr lang="en-GB" sz="1200" b="0" i="0" u="none" strike="noStrike" kern="1200" dirty="0">
                <a:solidFill>
                  <a:schemeClr val="tx1"/>
                </a:solidFill>
                <a:effectLst/>
                <a:latin typeface="+mn-lt"/>
                <a:ea typeface="+mn-ea"/>
                <a:cs typeface="+mn-cs"/>
              </a:rPr>
              <a:t> peri-</a:t>
            </a:r>
            <a:r>
              <a:rPr lang="en-GB" sz="1200" b="0" i="0" u="none" strike="noStrike" kern="1200" dirty="0" err="1">
                <a:solidFill>
                  <a:schemeClr val="tx1"/>
                </a:solidFill>
                <a:effectLst/>
                <a:latin typeface="+mn-lt"/>
                <a:ea typeface="+mn-ea"/>
                <a:cs typeface="+mn-cs"/>
              </a:rPr>
              <a:t>menopausale</a:t>
            </a:r>
            <a:r>
              <a:rPr lang="en-GB" sz="1200" b="0" i="0" u="none" strike="noStrike" kern="1200" dirty="0">
                <a:solidFill>
                  <a:schemeClr val="tx1"/>
                </a:solidFill>
                <a:effectLst/>
                <a:latin typeface="+mn-lt"/>
                <a:ea typeface="+mn-ea"/>
                <a:cs typeface="+mn-cs"/>
              </a:rPr>
              <a:t>, è </a:t>
            </a:r>
            <a:r>
              <a:rPr lang="en-GB" sz="1200" b="0" i="0" u="none" strike="noStrike" kern="1200" dirty="0" err="1">
                <a:solidFill>
                  <a:schemeClr val="tx1"/>
                </a:solidFill>
                <a:effectLst/>
                <a:latin typeface="+mn-lt"/>
                <a:ea typeface="+mn-ea"/>
                <a:cs typeface="+mn-cs"/>
              </a:rPr>
              <a:t>aumentare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l’introito</a:t>
            </a:r>
            <a:r>
              <a:rPr lang="en-GB" sz="1200" b="0" i="0" u="none" strike="noStrike" kern="1200" dirty="0">
                <a:solidFill>
                  <a:schemeClr val="tx1"/>
                </a:solidFill>
                <a:effectLst/>
                <a:latin typeface="+mn-lt"/>
                <a:ea typeface="+mn-ea"/>
                <a:cs typeface="+mn-cs"/>
              </a:rPr>
              <a:t> di </a:t>
            </a:r>
            <a:r>
              <a:rPr lang="en-GB" sz="1200" b="0" i="0" u="none" strike="noStrike" kern="1200" dirty="0" err="1">
                <a:solidFill>
                  <a:schemeClr val="tx1"/>
                </a:solidFill>
                <a:effectLst/>
                <a:latin typeface="+mn-lt"/>
                <a:ea typeface="+mn-ea"/>
                <a:cs typeface="+mn-cs"/>
              </a:rPr>
              <a:t>magnesio</a:t>
            </a:r>
            <a:r>
              <a:rPr lang="en-GB" sz="1200" b="0" i="0" u="none" strike="noStrike" kern="1200" dirty="0">
                <a:solidFill>
                  <a:schemeClr val="tx1"/>
                </a:solidFill>
                <a:effectLst/>
                <a:latin typeface="+mn-lt"/>
                <a:ea typeface="+mn-ea"/>
                <a:cs typeface="+mn-cs"/>
              </a:rPr>
              <a:t> e </a:t>
            </a:r>
            <a:r>
              <a:rPr lang="en-GB" sz="1200" b="0" i="0" u="none" strike="noStrike" kern="1200" dirty="0" err="1">
                <a:solidFill>
                  <a:schemeClr val="tx1"/>
                </a:solidFill>
                <a:effectLst/>
                <a:latin typeface="+mn-lt"/>
                <a:ea typeface="+mn-ea"/>
                <a:cs typeface="+mn-cs"/>
              </a:rPr>
              <a:t>potassio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il</a:t>
            </a:r>
            <a:r>
              <a:rPr lang="en-GB" sz="1200" b="0" i="0" u="none" strike="noStrike" kern="1200" dirty="0">
                <a:solidFill>
                  <a:schemeClr val="tx1"/>
                </a:solidFill>
                <a:effectLst/>
                <a:latin typeface="+mn-lt"/>
                <a:ea typeface="+mn-ea"/>
                <a:cs typeface="+mn-cs"/>
              </a:rPr>
              <a:t> cui </a:t>
            </a:r>
            <a:r>
              <a:rPr lang="en-GB" sz="1200" b="0" i="0" u="none" strike="noStrike" kern="1200" dirty="0" err="1">
                <a:solidFill>
                  <a:schemeClr val="tx1"/>
                </a:solidFill>
                <a:effectLst/>
                <a:latin typeface="+mn-lt"/>
                <a:ea typeface="+mn-ea"/>
                <a:cs typeface="+mn-cs"/>
              </a:rPr>
              <a:t>fabbisogno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cresce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fisiologicamente</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queste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condizioni</a:t>
            </a:r>
            <a:r>
              <a:rPr lang="en-GB" sz="1200" b="0" i="0" u="none" strike="noStrike" kern="1200" dirty="0">
                <a:solidFill>
                  <a:schemeClr val="tx1"/>
                </a:solidFill>
                <a:effectLst/>
                <a:latin typeface="+mn-lt"/>
                <a:ea typeface="+mn-ea"/>
                <a:cs typeface="+mn-cs"/>
              </a:rPr>
              <a:t>.</a:t>
            </a:r>
            <a:endParaRPr lang="it-IT"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p>
          <a:p>
            <a:pPr algn="just"/>
            <a:r>
              <a:rPr lang="it-IT" sz="1200" b="1" dirty="0">
                <a:solidFill>
                  <a:srgbClr val="002060"/>
                </a:solidFill>
              </a:rPr>
              <a:t>Fonti animali: </a:t>
            </a:r>
            <a:r>
              <a:rPr lang="it-IT" sz="1200" dirty="0">
                <a:solidFill>
                  <a:srgbClr val="002060"/>
                </a:solidFill>
              </a:rPr>
              <a:t>carne e pesce in generale  (acciughe, salmone, seppie, ostriche) </a:t>
            </a:r>
          </a:p>
          <a:p>
            <a:pPr algn="just"/>
            <a:r>
              <a:rPr lang="it-IT" sz="1200" b="1" dirty="0">
                <a:solidFill>
                  <a:srgbClr val="002060"/>
                </a:solidFill>
              </a:rPr>
              <a:t>Fonti vegetali:</a:t>
            </a:r>
            <a:r>
              <a:rPr lang="it-IT" sz="1200" dirty="0">
                <a:solidFill>
                  <a:srgbClr val="002060"/>
                </a:solidFill>
              </a:rPr>
              <a:t> cereali integrali e i legumi, frutta oleosa. Tra gli ortaggi: carote, cavolo verde, sedano, spinaci </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t>Zinco «protezione dallo stress ossidativo» claims </a:t>
            </a:r>
            <a:r>
              <a:rPr lang="it-IT" sz="1200" dirty="0" err="1"/>
              <a:t>efsa</a:t>
            </a:r>
            <a:r>
              <a:rPr lang="it-IT" sz="1200" dirty="0"/>
              <a:t> 2010</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kern="1200" dirty="0">
                <a:solidFill>
                  <a:schemeClr val="tx1"/>
                </a:solidFill>
                <a:effectLst/>
                <a:latin typeface="+mn-lt"/>
                <a:ea typeface="+mn-ea"/>
                <a:cs typeface="+mn-cs"/>
              </a:rPr>
              <a:t>Una carenza di zinco è anche causa di stanchezza, di maggiore esposizione alle infezioni e alle ferite e di diminuita prontezza mentale. La carenza di zinco ostacola la produzione di energia, la sintesi delle proteine, la formazione del collagene e la tolleranza all'alcool</a:t>
            </a:r>
            <a:r>
              <a:rPr lang="it-IT" sz="1200" b="0" i="0" kern="1200" dirty="0" smtClean="0">
                <a:solidFill>
                  <a:schemeClr val="tx1"/>
                </a:solidFill>
                <a:effectLst/>
                <a:latin typeface="+mn-lt"/>
                <a:ea typeface="+mn-ea"/>
                <a:cs typeface="+mn-cs"/>
              </a:rPr>
              <a:t>.</a:t>
            </a:r>
            <a:r>
              <a:rPr lang="it-IT"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smtClean="0"/>
              <a:t>Pag</a:t>
            </a:r>
            <a:r>
              <a:rPr lang="it-IT" sz="1200" dirty="0" smtClean="0"/>
              <a:t> 12, 13 </a:t>
            </a:r>
            <a:r>
              <a:rPr lang="it-IT" sz="1200" dirty="0" err="1" smtClean="0"/>
              <a:t>metagenics</a:t>
            </a:r>
            <a:r>
              <a:rPr lang="it-IT" sz="1200" dirty="0" smtClean="0"/>
              <a:t> </a:t>
            </a:r>
          </a:p>
          <a:p>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14</a:t>
            </a:fld>
            <a:endParaRPr lang="it-IT"/>
          </a:p>
        </p:txBody>
      </p:sp>
    </p:spTree>
    <p:extLst>
      <p:ext uri="{BB962C8B-B14F-4D97-AF65-F5344CB8AC3E}">
        <p14:creationId xmlns:p14="http://schemas.microsoft.com/office/powerpoint/2010/main" val="1929664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Come da studio </a:t>
            </a:r>
            <a:r>
              <a:rPr lang="it-IT" dirty="0" err="1"/>
              <a:t>Efsa</a:t>
            </a:r>
            <a:r>
              <a:rPr lang="it-IT" dirty="0"/>
              <a:t>,</a:t>
            </a:r>
            <a:r>
              <a:rPr lang="it-IT" baseline="0" dirty="0"/>
              <a:t> ha attribuito al selenio gli </a:t>
            </a:r>
            <a:r>
              <a:rPr lang="it-IT" baseline="0" dirty="0" err="1"/>
              <a:t>healt</a:t>
            </a:r>
            <a:r>
              <a:rPr lang="it-IT" baseline="0" dirty="0"/>
              <a:t> </a:t>
            </a:r>
            <a:r>
              <a:rPr lang="it-IT" baseline="0" dirty="0" err="1"/>
              <a:t>claims</a:t>
            </a:r>
            <a:r>
              <a:rPr lang="it-IT" baseline="0" dirty="0"/>
              <a:t> mantenimento delle normali funzioni tiroidee  e protezione dallo stress ossidativo </a:t>
            </a:r>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15</a:t>
            </a:fld>
            <a:endParaRPr lang="it-IT"/>
          </a:p>
        </p:txBody>
      </p:sp>
    </p:spTree>
    <p:extLst>
      <p:ext uri="{BB962C8B-B14F-4D97-AF65-F5344CB8AC3E}">
        <p14:creationId xmlns:p14="http://schemas.microsoft.com/office/powerpoint/2010/main" val="112690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All’inizio della gravidanza è buona norma valutare lo stato nutrizionale della donna,</a:t>
            </a:r>
            <a:r>
              <a:rPr lang="it-IT" baseline="0" dirty="0" smtClean="0"/>
              <a:t> analizzando la composizione corporea e stabilendo i fabbisogni dei macro e micronutrienti che andranno rimodulati in base alle varie fasi della gravidanza.</a:t>
            </a:r>
          </a:p>
          <a:p>
            <a:r>
              <a:rPr lang="it-IT" dirty="0" smtClean="0"/>
              <a:t>Sono sempre maggiori le evidenze scientifiche a supporto di una maggiore </a:t>
            </a:r>
            <a:r>
              <a:rPr lang="it-IT" dirty="0" err="1" smtClean="0"/>
              <a:t>supplementazione</a:t>
            </a:r>
            <a:r>
              <a:rPr lang="it-IT" baseline="0" dirty="0" smtClean="0"/>
              <a:t> di micronutrienti durante la gravidanza così da ridurre le probabili conseguenze avverse dovute alla loro carenza </a:t>
            </a:r>
            <a:endParaRPr lang="it-IT" dirty="0" smtClean="0"/>
          </a:p>
          <a:p>
            <a:r>
              <a:rPr lang="it-IT" dirty="0" smtClean="0"/>
              <a:t>La dieta rappresenta lo strumento necessario per soddisfare </a:t>
            </a:r>
            <a:r>
              <a:rPr lang="it-IT" b="1" dirty="0" smtClean="0"/>
              <a:t>le richieste energetiche materne e per fornire al feto i substrati necessari alla sua crescita</a:t>
            </a:r>
            <a:r>
              <a:rPr lang="it-IT" dirty="0" smtClean="0"/>
              <a:t>,</a:t>
            </a:r>
            <a:r>
              <a:rPr lang="it-IT" baseline="0" dirty="0" smtClean="0"/>
              <a:t> in qualità, quantità e nei tempi giusti.</a:t>
            </a:r>
          </a:p>
          <a:p>
            <a:r>
              <a:rPr lang="it-IT" baseline="0" dirty="0" smtClean="0"/>
              <a:t>È pertanto importante </a:t>
            </a:r>
            <a:r>
              <a:rPr lang="it-IT" b="1" baseline="0" dirty="0" smtClean="0"/>
              <a:t>conoscere le esigenze nutrizionali materno fetali </a:t>
            </a:r>
            <a:r>
              <a:rPr lang="it-IT" baseline="0" dirty="0" smtClean="0"/>
              <a:t>quali sono i comportamenti alimentari e le condizioni di salute potenzialmente a rischio di carenze nutrizionali.</a:t>
            </a:r>
          </a:p>
          <a:p>
            <a:endParaRPr lang="it-IT" dirty="0" smtClean="0"/>
          </a:p>
        </p:txBody>
      </p:sp>
      <p:sp>
        <p:nvSpPr>
          <p:cNvPr id="4" name="Segnaposto numero diapositiva 3"/>
          <p:cNvSpPr>
            <a:spLocks noGrp="1"/>
          </p:cNvSpPr>
          <p:nvPr>
            <p:ph type="sldNum" sz="quarter" idx="10"/>
          </p:nvPr>
        </p:nvSpPr>
        <p:spPr/>
        <p:txBody>
          <a:bodyPr/>
          <a:lstStyle/>
          <a:p>
            <a:fld id="{4962388E-F7A8-4E39-B4E8-E1BCAB6E8CD3}" type="slidenum">
              <a:rPr lang="it-IT" smtClean="0"/>
              <a:t>16</a:t>
            </a:fld>
            <a:endParaRPr lang="it-IT"/>
          </a:p>
        </p:txBody>
      </p:sp>
    </p:spTree>
    <p:extLst>
      <p:ext uri="{BB962C8B-B14F-4D97-AF65-F5344CB8AC3E}">
        <p14:creationId xmlns:p14="http://schemas.microsoft.com/office/powerpoint/2010/main" val="2285858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a:t>Metagenics</a:t>
            </a:r>
            <a:r>
              <a:rPr lang="it-IT" sz="1200" dirty="0"/>
              <a:t> </a:t>
            </a:r>
            <a:r>
              <a:rPr lang="it-IT" sz="1200" dirty="0" err="1"/>
              <a:t>pag</a:t>
            </a:r>
            <a:r>
              <a:rPr lang="it-IT" sz="1200" dirty="0"/>
              <a:t> </a:t>
            </a:r>
            <a:r>
              <a:rPr lang="it-IT" sz="1200" dirty="0" smtClean="0"/>
              <a:t>51-52-53</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solidFill>
                  <a:schemeClr val="accent5">
                    <a:lumMod val="50000"/>
                  </a:schemeClr>
                </a:solidFill>
              </a:rPr>
              <a:t>Acidi grassi polinsaturi, DHA: </a:t>
            </a:r>
            <a:r>
              <a:rPr lang="it-IT" dirty="0" smtClean="0">
                <a:solidFill>
                  <a:schemeClr val="accent5">
                    <a:lumMod val="50000"/>
                  </a:schemeClr>
                </a:solidFill>
              </a:rPr>
              <a:t>svolgono funzione strutturale (costituzione delle membrane cellulari), funzione metabolica (immunità/infiammazione, aggregazione piastrinica, pressione arteriosa, attività cardiaca.</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t>Libro 84-90-95,96 99</a:t>
            </a:r>
          </a:p>
          <a:p>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17</a:t>
            </a:fld>
            <a:endParaRPr lang="it-IT"/>
          </a:p>
        </p:txBody>
      </p:sp>
    </p:spTree>
    <p:extLst>
      <p:ext uri="{BB962C8B-B14F-4D97-AF65-F5344CB8AC3E}">
        <p14:creationId xmlns:p14="http://schemas.microsoft.com/office/powerpoint/2010/main" val="2795547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i="0" kern="1200" dirty="0" smtClean="0">
                <a:solidFill>
                  <a:schemeClr val="tx1"/>
                </a:solidFill>
                <a:effectLst/>
                <a:latin typeface="+mn-lt"/>
                <a:ea typeface="+mn-ea"/>
                <a:cs typeface="+mn-cs"/>
              </a:rPr>
              <a:t>I sintomi della menopausa possono</a:t>
            </a:r>
            <a:r>
              <a:rPr lang="it-IT" sz="1200" b="0" i="0" kern="1200" baseline="0" dirty="0" smtClean="0">
                <a:solidFill>
                  <a:schemeClr val="tx1"/>
                </a:solidFill>
                <a:effectLst/>
                <a:latin typeface="+mn-lt"/>
                <a:ea typeface="+mn-ea"/>
                <a:cs typeface="+mn-cs"/>
              </a:rPr>
              <a:t> influenzare la qualità di vita della donna stessa…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kern="1200" dirty="0" smtClean="0">
                <a:solidFill>
                  <a:schemeClr val="tx1"/>
                </a:solidFill>
                <a:effectLst/>
                <a:latin typeface="+mn-lt"/>
                <a:ea typeface="+mn-ea"/>
                <a:cs typeface="+mn-cs"/>
              </a:rPr>
              <a:t>Nella </a:t>
            </a:r>
            <a:r>
              <a:rPr lang="it-IT" sz="1200" b="0" i="0" kern="1200" dirty="0">
                <a:solidFill>
                  <a:schemeClr val="tx1"/>
                </a:solidFill>
                <a:effectLst/>
                <a:latin typeface="+mn-lt"/>
                <a:ea typeface="+mn-ea"/>
                <a:cs typeface="+mn-cs"/>
              </a:rPr>
              <a:t>menopausa le donne, a causa del crollo degli ormoni estrogeni, presentano un aumento dell’accumulo di grasso viscerale tipico degli uomini. </a:t>
            </a:r>
          </a:p>
          <a:p>
            <a:r>
              <a:rPr lang="it-IT" dirty="0" smtClean="0"/>
              <a:t>La dieta nella menopausa deve</a:t>
            </a:r>
            <a:r>
              <a:rPr lang="it-IT" baseline="0" dirty="0" smtClean="0"/>
              <a:t> essere programmata, tenendo in considerazione tutte le modificazioni fisiologiche e </a:t>
            </a:r>
            <a:r>
              <a:rPr lang="it-IT" baseline="0" dirty="0" err="1" smtClean="0"/>
              <a:t>parafisiologiche</a:t>
            </a:r>
            <a:r>
              <a:rPr lang="it-IT" baseline="0" dirty="0" smtClean="0"/>
              <a:t> che si manifestano nell’organismo femminile. Le alterazioni ormonali che caratterizzano la menopausa cambiano sensibilmente le necessità nutrizionali e i rischi per la salute delle donne, la programmazione dietetica in questo periodo della vita ha proprio l’obiettivo di ottemperare a tutti i fabbisogni necessari e di garantire alla donna un buono stato di forma generale.</a:t>
            </a:r>
          </a:p>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la dieta Mediterranea </a:t>
            </a:r>
            <a:r>
              <a:rPr lang="it-IT" dirty="0" smtClean="0"/>
              <a:t>può rappresentare uno strumento utile nella riduzione del peso</a:t>
            </a:r>
            <a:r>
              <a:rPr lang="it-IT" baseline="0" dirty="0" smtClean="0"/>
              <a:t> corporeo con effetto maggiore se combinata con un’adeguata attività fisica nelle donne obese in menopausa e secondo alcuni recenti, rappresenterebbe un</a:t>
            </a:r>
            <a:r>
              <a:rPr lang="it-IT" dirty="0" smtClean="0"/>
              <a:t> modello nutrizionale ideale nelle donne in menopausa in generale caratterizzato da una ricchezza di alimenti di origine vegetale ed</a:t>
            </a:r>
            <a:r>
              <a:rPr lang="it-IT" baseline="0" dirty="0" smtClean="0"/>
              <a:t> un approccio promettente per </a:t>
            </a:r>
            <a:r>
              <a:rPr lang="it-IT" dirty="0" smtClean="0"/>
              <a:t>la gestione dei </a:t>
            </a:r>
            <a:r>
              <a:rPr lang="it-IT" b="1" dirty="0" smtClean="0"/>
              <a:t>sintomi legati alla menopausa.</a:t>
            </a:r>
          </a:p>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C’è un grande interesse nell’uso dei fitoestrogeni per trattare i disturbi legati alla menopausa</a:t>
            </a:r>
            <a:r>
              <a:rPr lang="it-IT"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it-IT" b="1" baseline="0" dirty="0" smtClean="0"/>
              <a:t>Gli </a:t>
            </a:r>
            <a:r>
              <a:rPr lang="it-IT" b="1" baseline="0" dirty="0" err="1" smtClean="0"/>
              <a:t>isoflavoni</a:t>
            </a:r>
            <a:r>
              <a:rPr lang="it-IT" b="1" baseline="0" dirty="0" smtClean="0"/>
              <a:t> presenti ad esempio nei legumi, in particolare nella soia vengono trasformati a livello intestinale in sostanze che svolgono un’azione estrogenica  </a:t>
            </a:r>
            <a:endParaRPr lang="it-IT"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Libro 213 </a:t>
            </a:r>
            <a:r>
              <a:rPr lang="it-IT" dirty="0" err="1" smtClean="0"/>
              <a:t>Inflammaging</a:t>
            </a:r>
            <a:r>
              <a:rPr lang="it-IT" dirty="0" smtClean="0"/>
              <a:t> </a:t>
            </a:r>
            <a:r>
              <a:rPr lang="it-IT" baseline="0" dirty="0" smtClean="0"/>
              <a:t> </a:t>
            </a:r>
            <a:r>
              <a:rPr lang="it-IT" dirty="0" smtClean="0"/>
              <a:t>(infiammazione ed invecchiamento </a:t>
            </a:r>
            <a:r>
              <a:rPr lang="it-IT" dirty="0" err="1" smtClean="0"/>
              <a:t>pag</a:t>
            </a:r>
            <a:r>
              <a:rPr lang="it-IT" dirty="0" smtClean="0"/>
              <a:t> 67 ) </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18</a:t>
            </a:fld>
            <a:endParaRPr lang="it-IT"/>
          </a:p>
        </p:txBody>
      </p:sp>
    </p:spTree>
    <p:extLst>
      <p:ext uri="{BB962C8B-B14F-4D97-AF65-F5344CB8AC3E}">
        <p14:creationId xmlns:p14="http://schemas.microsoft.com/office/powerpoint/2010/main" val="4090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smtClean="0"/>
              <a:t>Fattori che determinano la riduzione della massa ossea</a:t>
            </a:r>
            <a:endParaRPr lang="it-IT" b="1"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19</a:t>
            </a:fld>
            <a:endParaRPr lang="it-IT"/>
          </a:p>
        </p:txBody>
      </p:sp>
    </p:spTree>
    <p:extLst>
      <p:ext uri="{BB962C8B-B14F-4D97-AF65-F5344CB8AC3E}">
        <p14:creationId xmlns:p14="http://schemas.microsoft.com/office/powerpoint/2010/main" val="1379876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smtClean="0">
                <a:solidFill>
                  <a:schemeClr val="tx1"/>
                </a:solidFill>
                <a:effectLst/>
                <a:latin typeface="+mn-lt"/>
                <a:ea typeface="+mn-ea"/>
                <a:cs typeface="+mn-cs"/>
              </a:rPr>
              <a:t>La vita delle donne è scandita da eventi fisiologici che accadono in momenti specifici e che corrispondono a bisogni distinti anche da un punto di vista nutrizionale. </a:t>
            </a:r>
          </a:p>
          <a:p>
            <a:r>
              <a:rPr lang="it-IT" sz="1200" b="0" i="0" kern="1200" dirty="0" smtClean="0">
                <a:solidFill>
                  <a:schemeClr val="tx1"/>
                </a:solidFill>
                <a:effectLst/>
                <a:latin typeface="+mn-lt"/>
                <a:ea typeface="+mn-ea"/>
                <a:cs typeface="+mn-cs"/>
              </a:rPr>
              <a:t>In un’ottica di prevenzione, la nutrizione di genere gioca un ruolo fondamentale</a:t>
            </a:r>
            <a:r>
              <a:rPr lang="it-IT" sz="1200" b="0" i="0" kern="1200" baseline="0" dirty="0" smtClean="0">
                <a:solidFill>
                  <a:schemeClr val="tx1"/>
                </a:solidFill>
                <a:effectLst/>
                <a:latin typeface="+mn-lt"/>
                <a:ea typeface="+mn-ea"/>
                <a:cs typeface="+mn-cs"/>
              </a:rPr>
              <a:t> e</a:t>
            </a:r>
            <a:r>
              <a:rPr lang="it-IT" sz="1200" b="0" i="0" kern="1200" dirty="0" smtClean="0">
                <a:solidFill>
                  <a:schemeClr val="tx1"/>
                </a:solidFill>
                <a:effectLst/>
                <a:latin typeface="+mn-lt"/>
                <a:ea typeface="+mn-ea"/>
                <a:cs typeface="+mn-cs"/>
              </a:rPr>
              <a:t> considera le differenze fisiologiche e fisiopatologiche legate al sesso e allo stile di vita, al ruolo nella società e all’accesso alle cure.</a:t>
            </a:r>
          </a:p>
          <a:p>
            <a:r>
              <a:rPr lang="it-IT" sz="1200" b="0" i="0" kern="1200" dirty="0" smtClean="0">
                <a:solidFill>
                  <a:schemeClr val="tx1"/>
                </a:solidFill>
                <a:effectLst/>
                <a:latin typeface="+mn-lt"/>
                <a:ea typeface="+mn-ea"/>
                <a:cs typeface="+mn-cs"/>
              </a:rPr>
              <a:t>Diversamente </a:t>
            </a:r>
            <a:r>
              <a:rPr lang="it-IT" sz="1200" b="0" i="0" kern="1200" dirty="0">
                <a:solidFill>
                  <a:schemeClr val="tx1"/>
                </a:solidFill>
                <a:effectLst/>
                <a:latin typeface="+mn-lt"/>
                <a:ea typeface="+mn-ea"/>
                <a:cs typeface="+mn-cs"/>
              </a:rPr>
              <a:t>da quanto accade negli uomini, la vita della donna è scandita da eventi specifici che incidono sui suoi bisogni per preservare lo stato di salute, come il </a:t>
            </a:r>
            <a:r>
              <a:rPr lang="it-IT" sz="1200" b="1" i="0" kern="1200" dirty="0">
                <a:solidFill>
                  <a:schemeClr val="tx1"/>
                </a:solidFill>
                <a:effectLst/>
                <a:latin typeface="+mn-lt"/>
                <a:ea typeface="+mn-ea"/>
                <a:cs typeface="+mn-cs"/>
              </a:rPr>
              <a:t>menarca</a:t>
            </a:r>
            <a:r>
              <a:rPr lang="it-IT" sz="1200" b="0" i="0" kern="1200" dirty="0">
                <a:solidFill>
                  <a:schemeClr val="tx1"/>
                </a:solidFill>
                <a:effectLst/>
                <a:latin typeface="+mn-lt"/>
                <a:ea typeface="+mn-ea"/>
                <a:cs typeface="+mn-cs"/>
              </a:rPr>
              <a:t>, che segna l’ingresso nell’età riproduttiva, la </a:t>
            </a:r>
            <a:r>
              <a:rPr lang="it-IT" sz="1200" b="1" i="0" kern="1200" dirty="0">
                <a:solidFill>
                  <a:schemeClr val="tx1"/>
                </a:solidFill>
                <a:effectLst/>
                <a:latin typeface="+mn-lt"/>
                <a:ea typeface="+mn-ea"/>
                <a:cs typeface="+mn-cs"/>
              </a:rPr>
              <a:t>gravidanza e l’allattamento </a:t>
            </a:r>
            <a:r>
              <a:rPr lang="it-IT" sz="1200" b="0" i="0" kern="1200" dirty="0">
                <a:solidFill>
                  <a:schemeClr val="tx1"/>
                </a:solidFill>
                <a:effectLst/>
                <a:latin typeface="+mn-lt"/>
                <a:ea typeface="+mn-ea"/>
                <a:cs typeface="+mn-cs"/>
              </a:rPr>
              <a:t>caratterizzate da fabbisogni che devono sostenere la vita della donna e il prodotto del concepimento, e la </a:t>
            </a:r>
            <a:r>
              <a:rPr lang="it-IT" sz="1200" b="1" i="0" kern="1200" dirty="0">
                <a:solidFill>
                  <a:schemeClr val="tx1"/>
                </a:solidFill>
                <a:effectLst/>
                <a:latin typeface="+mn-lt"/>
                <a:ea typeface="+mn-ea"/>
                <a:cs typeface="+mn-cs"/>
              </a:rPr>
              <a:t>menopausa</a:t>
            </a:r>
            <a:r>
              <a:rPr lang="it-IT" sz="1200" b="0" i="0" kern="1200" dirty="0">
                <a:solidFill>
                  <a:schemeClr val="tx1"/>
                </a:solidFill>
                <a:effectLst/>
                <a:latin typeface="+mn-lt"/>
                <a:ea typeface="+mn-ea"/>
                <a:cs typeface="+mn-cs"/>
              </a:rPr>
              <a:t>, che invece segna l’inizio dell’età post riproduttiva e proietta una donna in una nuova condizione ormonale, sociale e psicologica. </a:t>
            </a:r>
            <a:endParaRPr lang="it-IT" sz="1200" b="0" i="0" kern="1200" dirty="0" smtClean="0">
              <a:solidFill>
                <a:schemeClr val="tx1"/>
              </a:solidFill>
              <a:effectLst/>
              <a:latin typeface="+mn-lt"/>
              <a:ea typeface="+mn-ea"/>
              <a:cs typeface="+mn-cs"/>
            </a:endParaRPr>
          </a:p>
          <a:p>
            <a:endParaRPr lang="it-IT" sz="1200" b="0" i="0" kern="1200" dirty="0">
              <a:solidFill>
                <a:schemeClr val="tx1"/>
              </a:solidFill>
              <a:effectLst/>
              <a:latin typeface="+mn-lt"/>
              <a:ea typeface="+mn-ea"/>
              <a:cs typeface="+mn-cs"/>
            </a:endParaRPr>
          </a:p>
          <a:p>
            <a:endParaRPr lang="it-IT" sz="1200" b="0" i="0" kern="1200" dirty="0">
              <a:solidFill>
                <a:schemeClr val="tx1"/>
              </a:solidFill>
              <a:effectLst/>
              <a:latin typeface="+mn-lt"/>
              <a:ea typeface="+mn-ea"/>
              <a:cs typeface="+mn-cs"/>
            </a:endParaRPr>
          </a:p>
          <a:p>
            <a:endParaRPr lang="it-IT"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2</a:t>
            </a:fld>
            <a:endParaRPr lang="it-IT"/>
          </a:p>
        </p:txBody>
      </p:sp>
    </p:spTree>
    <p:extLst>
      <p:ext uri="{BB962C8B-B14F-4D97-AF65-F5344CB8AC3E}">
        <p14:creationId xmlns:p14="http://schemas.microsoft.com/office/powerpoint/2010/main" val="2176743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Con la menopausa si assiste ad un calo degli estrogeni, ormoni con un importantissimo effetto protettivo sull’osso, e ciò comporta una maggiore velocità di riduzione della massa ossea.</a:t>
            </a:r>
            <a:endParaRPr lang="en-GB"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mn-lt"/>
                <a:ea typeface="+mn-ea"/>
                <a:cs typeface="+mn-cs"/>
              </a:rPr>
              <a:t>Nella </a:t>
            </a:r>
            <a:r>
              <a:rPr lang="en-GB" sz="1200" b="0" i="0" u="none" strike="noStrike" kern="1200" dirty="0">
                <a:solidFill>
                  <a:schemeClr val="tx1"/>
                </a:solidFill>
                <a:effectLst/>
                <a:latin typeface="+mn-lt"/>
                <a:ea typeface="+mn-ea"/>
                <a:cs typeface="+mn-cs"/>
              </a:rPr>
              <a:t>donna in </a:t>
            </a:r>
            <a:r>
              <a:rPr lang="en-GB" sz="1200" b="0" i="0" u="none" strike="noStrike" kern="1200" dirty="0" err="1">
                <a:solidFill>
                  <a:schemeClr val="tx1"/>
                </a:solidFill>
                <a:effectLst/>
                <a:latin typeface="+mn-lt"/>
                <a:ea typeface="+mn-ea"/>
                <a:cs typeface="+mn-cs"/>
              </a:rPr>
              <a:t>età</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peri-menopausale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aumenta</a:t>
            </a:r>
            <a:r>
              <a:rPr lang="en-GB" sz="1200" b="0" i="0" u="none" strike="noStrike" kern="1200" dirty="0">
                <a:solidFill>
                  <a:schemeClr val="tx1"/>
                </a:solidFill>
                <a:effectLst/>
                <a:latin typeface="+mn-lt"/>
                <a:ea typeface="+mn-ea"/>
                <a:cs typeface="+mn-cs"/>
              </a:rPr>
              <a:t> rispetto </a:t>
            </a:r>
            <a:r>
              <a:rPr lang="en-GB" sz="1200" b="0" i="0" u="none" strike="noStrike" kern="1200" dirty="0" err="1">
                <a:solidFill>
                  <a:schemeClr val="tx1"/>
                </a:solidFill>
                <a:effectLst/>
                <a:latin typeface="+mn-lt"/>
                <a:ea typeface="+mn-ea"/>
                <a:cs typeface="+mn-cs"/>
              </a:rPr>
              <a:t>all’uomo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anche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fabbisogno</a:t>
            </a:r>
            <a:r>
              <a:rPr lang="en-GB" sz="1200" b="0" i="0" u="none" strike="noStrike" kern="1200" dirty="0">
                <a:solidFill>
                  <a:schemeClr val="tx1"/>
                </a:solidFill>
                <a:effectLst/>
                <a:latin typeface="+mn-lt"/>
                <a:ea typeface="+mn-ea"/>
                <a:cs typeface="+mn-cs"/>
              </a:rPr>
              <a:t> di </a:t>
            </a:r>
            <a:r>
              <a:rPr lang="en-GB" sz="1200" b="0" i="0" u="none" strike="noStrike" kern="1200" dirty="0" err="1">
                <a:solidFill>
                  <a:schemeClr val="tx1"/>
                </a:solidFill>
                <a:effectLst/>
                <a:latin typeface="+mn-lt"/>
                <a:ea typeface="+mn-ea"/>
                <a:cs typeface="+mn-cs"/>
              </a:rPr>
              <a:t>vitamina</a:t>
            </a:r>
            <a:r>
              <a:rPr lang="en-GB" sz="1200" b="0" i="0" u="none" strike="noStrike" kern="1200" dirty="0">
                <a:solidFill>
                  <a:schemeClr val="tx1"/>
                </a:solidFill>
                <a:effectLst/>
                <a:latin typeface="+mn-lt"/>
                <a:ea typeface="+mn-ea"/>
                <a:cs typeface="+mn-cs"/>
              </a:rPr>
              <a:t> D. In </a:t>
            </a:r>
            <a:r>
              <a:rPr lang="en-GB" sz="1200" b="0" i="0" u="none" strike="noStrike" kern="1200" dirty="0" err="1">
                <a:solidFill>
                  <a:schemeClr val="tx1"/>
                </a:solidFill>
                <a:effectLst/>
                <a:latin typeface="+mn-lt"/>
                <a:ea typeface="+mn-ea"/>
                <a:cs typeface="+mn-cs"/>
              </a:rPr>
              <a:t>questa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fase</a:t>
            </a:r>
            <a:r>
              <a:rPr lang="en-GB" sz="1200" b="0" i="0" u="none" strike="noStrike" kern="1200" dirty="0">
                <a:solidFill>
                  <a:schemeClr val="tx1"/>
                </a:solidFill>
                <a:effectLst/>
                <a:latin typeface="+mn-lt"/>
                <a:ea typeface="+mn-ea"/>
                <a:cs typeface="+mn-cs"/>
              </a:rPr>
              <a:t> la donna </a:t>
            </a:r>
            <a:r>
              <a:rPr lang="en-GB" sz="1200" b="0" i="0" u="none" strike="noStrike" kern="1200" dirty="0" err="1">
                <a:solidFill>
                  <a:schemeClr val="tx1"/>
                </a:solidFill>
                <a:effectLst/>
                <a:latin typeface="+mn-lt"/>
                <a:ea typeface="+mn-ea"/>
                <a:cs typeface="+mn-cs"/>
              </a:rPr>
              <a:t>tende</a:t>
            </a:r>
            <a:r>
              <a:rPr lang="en-GB" sz="1200" b="0" i="0" u="none" strike="noStrike" kern="1200" dirty="0">
                <a:solidFill>
                  <a:schemeClr val="tx1"/>
                </a:solidFill>
                <a:effectLst/>
                <a:latin typeface="+mn-lt"/>
                <a:ea typeface="+mn-ea"/>
                <a:cs typeface="+mn-cs"/>
              </a:rPr>
              <a:t> a </a:t>
            </a:r>
            <a:r>
              <a:rPr lang="en-GB" sz="1200" b="0" i="0" u="none" strike="noStrike" kern="1200" dirty="0" err="1">
                <a:solidFill>
                  <a:schemeClr val="tx1"/>
                </a:solidFill>
                <a:effectLst/>
                <a:latin typeface="+mn-lt"/>
                <a:ea typeface="+mn-ea"/>
                <a:cs typeface="+mn-cs"/>
              </a:rPr>
              <a:t>ingrassare</a:t>
            </a:r>
            <a:r>
              <a:rPr lang="en-GB" sz="1200" b="0" i="0" u="none" strike="noStrike" kern="1200" dirty="0">
                <a:solidFill>
                  <a:schemeClr val="tx1"/>
                </a:solidFill>
                <a:effectLst/>
                <a:latin typeface="+mn-lt"/>
                <a:ea typeface="+mn-ea"/>
                <a:cs typeface="+mn-cs"/>
              </a:rPr>
              <a:t> e </a:t>
            </a:r>
            <a:r>
              <a:rPr lang="en-GB" sz="1200" b="0" i="0" u="none" strike="noStrike" kern="1200" dirty="0" err="1">
                <a:solidFill>
                  <a:schemeClr val="tx1"/>
                </a:solidFill>
                <a:effectLst/>
                <a:latin typeface="+mn-lt"/>
                <a:ea typeface="+mn-ea"/>
                <a:cs typeface="+mn-cs"/>
              </a:rPr>
              <a:t>il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tessuto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adiposo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viscerale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accumulato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sul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girovita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sequestra</a:t>
            </a:r>
            <a:r>
              <a:rPr lang="en-GB" sz="1200" b="0" i="0" u="none" strike="noStrike" kern="1200" dirty="0">
                <a:solidFill>
                  <a:schemeClr val="tx1"/>
                </a:solidFill>
                <a:effectLst/>
                <a:latin typeface="+mn-lt"/>
                <a:ea typeface="+mn-ea"/>
                <a:cs typeface="+mn-cs"/>
              </a:rPr>
              <a:t> la </a:t>
            </a:r>
            <a:r>
              <a:rPr lang="en-GB" sz="1200" b="0" i="0" u="none" strike="noStrike" kern="1200" dirty="0" err="1">
                <a:solidFill>
                  <a:schemeClr val="tx1"/>
                </a:solidFill>
                <a:effectLst/>
                <a:latin typeface="+mn-lt"/>
                <a:ea typeface="+mn-ea"/>
                <a:cs typeface="+mn-cs"/>
              </a:rPr>
              <a:t>vitamina</a:t>
            </a:r>
            <a:r>
              <a:rPr lang="en-GB" sz="1200" b="0" i="0" u="none" strike="noStrike" kern="1200" dirty="0">
                <a:solidFill>
                  <a:schemeClr val="tx1"/>
                </a:solidFill>
                <a:effectLst/>
                <a:latin typeface="+mn-lt"/>
                <a:ea typeface="+mn-ea"/>
                <a:cs typeface="+mn-cs"/>
              </a:rPr>
              <a:t> D </a:t>
            </a:r>
            <a:r>
              <a:rPr lang="en-GB" sz="1200" b="0" i="0" u="none" strike="noStrike" kern="1200" dirty="0" err="1">
                <a:solidFill>
                  <a:schemeClr val="tx1"/>
                </a:solidFill>
                <a:effectLst/>
                <a:latin typeface="+mn-lt"/>
                <a:ea typeface="+mn-ea"/>
                <a:cs typeface="+mn-cs"/>
              </a:rPr>
              <a:t>che</a:t>
            </a:r>
            <a:r>
              <a:rPr lang="en-GB" sz="1200" b="0" i="0" u="none" strike="noStrike" kern="1200" dirty="0">
                <a:solidFill>
                  <a:schemeClr val="tx1"/>
                </a:solidFill>
                <a:effectLst/>
                <a:latin typeface="+mn-lt"/>
                <a:ea typeface="+mn-ea"/>
                <a:cs typeface="+mn-cs"/>
              </a:rPr>
              <a:t> è </a:t>
            </a:r>
            <a:r>
              <a:rPr lang="en-GB" sz="1200" b="0" i="0" u="none" strike="noStrike" kern="1200" dirty="0" err="1">
                <a:solidFill>
                  <a:schemeClr val="tx1"/>
                </a:solidFill>
                <a:effectLst/>
                <a:latin typeface="+mn-lt"/>
                <a:ea typeface="+mn-ea"/>
                <a:cs typeface="+mn-cs"/>
              </a:rPr>
              <a:t>liposolubile</a:t>
            </a:r>
            <a:r>
              <a:rPr lang="en-GB" sz="1200" b="0" i="0" u="none" strike="noStrike" kern="1200" dirty="0">
                <a:solidFill>
                  <a:schemeClr val="tx1"/>
                </a:solidFill>
                <a:effectLst/>
                <a:latin typeface="+mn-lt"/>
                <a:ea typeface="+mn-ea"/>
                <a:cs typeface="+mn-cs"/>
              </a:rPr>
              <a:t> e non </a:t>
            </a:r>
            <a:r>
              <a:rPr lang="en-GB" sz="1200" b="0" i="0" u="none" strike="noStrike" kern="1200" dirty="0" err="1">
                <a:solidFill>
                  <a:schemeClr val="tx1"/>
                </a:solidFill>
                <a:effectLst/>
                <a:latin typeface="+mn-lt"/>
                <a:ea typeface="+mn-ea"/>
                <a:cs typeface="+mn-cs"/>
              </a:rPr>
              <a:t>va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più</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circolo</a:t>
            </a:r>
            <a:r>
              <a:rPr lang="en-GB" sz="1200" b="0" i="0" u="none" strike="noStrike"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solidFill>
                  <a:srgbClr val="002060"/>
                </a:solidFill>
                <a:latin typeface="+mj-lt"/>
              </a:rPr>
              <a:t> L’attività fisica in età adulta ha l’enorme vantaggio di creare degli stimoli ormonali potentissimi per favorire il mantenimento della massa muscolare e ossea, mentre l’alimentazione ha il ruolo di fornire i substrati necessari affinché lo stimolo possa produrre un effettivo beneficio a livello di questi tessuti.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i="0" u="none" strike="noStrike"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4962388E-F7A8-4E39-B4E8-E1BCAB6E8CD3}" type="slidenum">
              <a:rPr lang="it-IT" smtClean="0"/>
              <a:t>20</a:t>
            </a:fld>
            <a:endParaRPr lang="it-IT"/>
          </a:p>
        </p:txBody>
      </p:sp>
    </p:spTree>
    <p:extLst>
      <p:ext uri="{BB962C8B-B14F-4D97-AF65-F5344CB8AC3E}">
        <p14:creationId xmlns:p14="http://schemas.microsoft.com/office/powerpoint/2010/main" val="1286737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Abitudini di vita quotidiana come veri e propri trattamenti terapeutici</a:t>
            </a:r>
          </a:p>
          <a:p>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21</a:t>
            </a:fld>
            <a:endParaRPr lang="it-IT"/>
          </a:p>
        </p:txBody>
      </p:sp>
    </p:spTree>
    <p:extLst>
      <p:ext uri="{BB962C8B-B14F-4D97-AF65-F5344CB8AC3E}">
        <p14:creationId xmlns:p14="http://schemas.microsoft.com/office/powerpoint/2010/main" val="4204082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L’effetto dell’acqua in molte vie metaboliche è associato in molti casi al suo ruolo di fornire e trasportare diversi minerali che sono composti inorganici con funzioni biologiche</a:t>
            </a:r>
            <a:r>
              <a:rPr lang="it-IT" baseline="0" dirty="0" smtClean="0"/>
              <a:t> essenziali</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La disponibilità di minerali dagli alimenti è inferiore a quella dell’acqua minerale…</a:t>
            </a:r>
            <a:r>
              <a:rPr lang="it-IT" dirty="0" smtClean="0"/>
              <a:t>fabbisogno idrico 257 libro </a:t>
            </a:r>
          </a:p>
          <a:p>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22</a:t>
            </a:fld>
            <a:endParaRPr lang="it-IT"/>
          </a:p>
        </p:txBody>
      </p:sp>
    </p:spTree>
    <p:extLst>
      <p:ext uri="{BB962C8B-B14F-4D97-AF65-F5344CB8AC3E}">
        <p14:creationId xmlns:p14="http://schemas.microsoft.com/office/powerpoint/2010/main" val="3762491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r>
              <a:rPr lang="it-IT" dirty="0" smtClean="0"/>
              <a:t>Attualmente la Direttiva</a:t>
            </a:r>
            <a:r>
              <a:rPr lang="it-IT" baseline="0" dirty="0" smtClean="0"/>
              <a:t> Ce 2009/54 costituisce il riferimento europeo per classificare le acque minerali </a:t>
            </a:r>
            <a:endParaRPr lang="it-IT" dirty="0" smtClean="0"/>
          </a:p>
          <a:p>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sz="1000" kern="1200" dirty="0" smtClean="0">
                <a:solidFill>
                  <a:schemeClr val="accent5">
                    <a:lumMod val="50000"/>
                  </a:schemeClr>
                </a:solidFill>
                <a:latin typeface="+mn-lt"/>
                <a:ea typeface="+mn-ea"/>
                <a:cs typeface="+mn-cs"/>
              </a:rPr>
              <a:t>Le acque minerali in bottiglia hanno caratteristiche chimiche e contenuto di minerali diversi e a seconda dell’acqua assunta, l’assunzione giornaliera di minerali potrebbe superare la dose raccomandata</a:t>
            </a:r>
          </a:p>
        </p:txBody>
      </p:sp>
      <p:sp>
        <p:nvSpPr>
          <p:cNvPr id="4" name="Segnaposto numero diapositiva 3"/>
          <p:cNvSpPr>
            <a:spLocks noGrp="1"/>
          </p:cNvSpPr>
          <p:nvPr>
            <p:ph type="sldNum" sz="quarter" idx="10"/>
          </p:nvPr>
        </p:nvSpPr>
        <p:spPr/>
        <p:txBody>
          <a:bodyPr/>
          <a:lstStyle/>
          <a:p>
            <a:fld id="{4962388E-F7A8-4E39-B4E8-E1BCAB6E8CD3}" type="slidenum">
              <a:rPr lang="it-IT" smtClean="0"/>
              <a:t>23</a:t>
            </a:fld>
            <a:endParaRPr lang="it-IT"/>
          </a:p>
        </p:txBody>
      </p:sp>
    </p:spTree>
    <p:extLst>
      <p:ext uri="{BB962C8B-B14F-4D97-AF65-F5344CB8AC3E}">
        <p14:creationId xmlns:p14="http://schemas.microsoft.com/office/powerpoint/2010/main" val="3430206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kern="1200" dirty="0" smtClean="0">
                <a:solidFill>
                  <a:schemeClr val="tx1"/>
                </a:solidFill>
                <a:effectLst/>
                <a:latin typeface="+mn-lt"/>
                <a:ea typeface="+mn-ea"/>
                <a:cs typeface="+mn-cs"/>
              </a:rPr>
              <a:t>Per poter affrontare al meglio ogni singolo periodo nell’arco della vita della donna quindi è necessario puntare prima di tutto alla</a:t>
            </a:r>
            <a:r>
              <a:rPr lang="it-IT" sz="1200" b="1" i="0" kern="1200" dirty="0" smtClean="0">
                <a:solidFill>
                  <a:schemeClr val="tx1"/>
                </a:solidFill>
                <a:effectLst/>
                <a:latin typeface="+mn-lt"/>
                <a:ea typeface="+mn-ea"/>
                <a:cs typeface="+mn-cs"/>
              </a:rPr>
              <a:t> prevenzione primaria</a:t>
            </a:r>
            <a:r>
              <a:rPr lang="it-IT" sz="1200" b="0" i="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0" i="0"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In </a:t>
            </a:r>
            <a:r>
              <a:rPr lang="en-GB" sz="1200" b="0" i="0" u="none" strike="noStrike" kern="1200" dirty="0" err="1" smtClean="0">
                <a:solidFill>
                  <a:schemeClr val="tx1"/>
                </a:solidFill>
                <a:effectLst/>
                <a:latin typeface="+mn-lt"/>
                <a:ea typeface="+mn-ea"/>
                <a:cs typeface="+mn-cs"/>
              </a:rPr>
              <a:t>conclusione</a:t>
            </a:r>
            <a:r>
              <a:rPr lang="en-GB" sz="1200" b="0" i="0" u="none" strike="noStrike" kern="1200" dirty="0" smtClean="0">
                <a:solidFill>
                  <a:schemeClr val="tx1"/>
                </a:solidFill>
                <a:effectLst/>
                <a:latin typeface="+mn-lt"/>
                <a:ea typeface="+mn-ea"/>
                <a:cs typeface="+mn-cs"/>
              </a:rPr>
              <a:t>, la</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particolare</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attenzione</a:t>
            </a:r>
            <a:r>
              <a:rPr lang="en-GB" sz="1200" b="0"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sul</a:t>
            </a:r>
            <a:r>
              <a:rPr lang="en-GB" sz="1200" b="1" i="0" u="none" strike="noStrike" kern="1200" dirty="0" err="1" smtClean="0">
                <a:solidFill>
                  <a:schemeClr val="tx1"/>
                </a:solidFill>
                <a:effectLst/>
                <a:latin typeface="+mn-lt"/>
                <a:ea typeface="+mn-ea"/>
                <a:cs typeface="+mn-cs"/>
              </a:rPr>
              <a:t>la</a:t>
            </a:r>
            <a:r>
              <a:rPr lang="en-GB" sz="1200" b="1" i="0" u="none" strike="noStrike" kern="1200" dirty="0" smtClean="0">
                <a:solidFill>
                  <a:schemeClr val="tx1"/>
                </a:solidFill>
                <a:effectLst/>
                <a:latin typeface="+mn-lt"/>
                <a:ea typeface="+mn-ea"/>
                <a:cs typeface="+mn-cs"/>
              </a:rPr>
              <a:t> salute </a:t>
            </a:r>
            <a:r>
              <a:rPr lang="en-GB" sz="1200" b="1" i="0" u="none" strike="noStrike" kern="1200" dirty="0" err="1" smtClean="0">
                <a:solidFill>
                  <a:schemeClr val="tx1"/>
                </a:solidFill>
                <a:effectLst/>
                <a:latin typeface="+mn-lt"/>
                <a:ea typeface="+mn-ea"/>
                <a:cs typeface="+mn-cs"/>
              </a:rPr>
              <a:t>della</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popolazione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femminile</a:t>
            </a:r>
            <a:r>
              <a:rPr lang="en-GB" sz="1200" b="1"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dall’infanzia</a:t>
            </a:r>
            <a:r>
              <a:rPr lang="en-GB" sz="1200" b="0" i="0" u="none" strike="noStrike" kern="1200" dirty="0" smtClean="0">
                <a:solidFill>
                  <a:schemeClr val="tx1"/>
                </a:solidFill>
                <a:effectLst/>
                <a:latin typeface="+mn-lt"/>
                <a:ea typeface="+mn-ea"/>
                <a:cs typeface="+mn-cs"/>
              </a:rPr>
              <a:t> per </a:t>
            </a:r>
            <a:r>
              <a:rPr lang="en-GB" sz="1200" b="0" i="0" u="none" strike="noStrike" kern="1200" dirty="0" err="1" smtClean="0">
                <a:solidFill>
                  <a:schemeClr val="tx1"/>
                </a:solidFill>
                <a:effectLst/>
                <a:latin typeface="+mn-lt"/>
                <a:ea typeface="+mn-ea"/>
                <a:cs typeface="+mn-cs"/>
              </a:rPr>
              <a:t>tutto</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il</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periodo</a:t>
            </a:r>
            <a:r>
              <a:rPr lang="en-GB" sz="1200" b="0" i="0" u="none" strike="noStrike" kern="1200" dirty="0" smtClean="0">
                <a:solidFill>
                  <a:schemeClr val="tx1"/>
                </a:solidFill>
                <a:effectLst/>
                <a:latin typeface="+mn-lt"/>
                <a:ea typeface="+mn-ea"/>
                <a:cs typeface="+mn-cs"/>
              </a:rPr>
              <a:t> fertile e </a:t>
            </a:r>
            <a:r>
              <a:rPr lang="en-GB" sz="1200" b="0" i="0" u="none" strike="noStrike" kern="1200" dirty="0" err="1" smtClean="0">
                <a:solidFill>
                  <a:schemeClr val="tx1"/>
                </a:solidFill>
                <a:effectLst/>
                <a:latin typeface="+mn-lt"/>
                <a:ea typeface="+mn-ea"/>
                <a:cs typeface="+mn-cs"/>
              </a:rPr>
              <a:t>dopo</a:t>
            </a:r>
            <a:r>
              <a:rPr lang="en-GB" sz="1200" b="0" i="0" u="none" strike="noStrike" kern="1200" dirty="0" smtClean="0">
                <a:solidFill>
                  <a:schemeClr val="tx1"/>
                </a:solidFill>
                <a:effectLst/>
                <a:latin typeface="+mn-lt"/>
                <a:ea typeface="+mn-ea"/>
                <a:cs typeface="+mn-cs"/>
              </a:rPr>
              <a:t> la </a:t>
            </a:r>
            <a:r>
              <a:rPr lang="en-GB" sz="1200" b="0" i="0" u="none" strike="noStrike" kern="1200" dirty="0" err="1" smtClean="0">
                <a:solidFill>
                  <a:schemeClr val="tx1"/>
                </a:solidFill>
                <a:effectLst/>
                <a:latin typeface="+mn-lt"/>
                <a:ea typeface="+mn-ea"/>
                <a:cs typeface="+mn-cs"/>
              </a:rPr>
              <a:t>menopausa</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dovrebbe</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diventare</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oggetto</a:t>
            </a:r>
            <a:r>
              <a:rPr lang="en-GB" sz="1200" b="0" i="0" u="none" strike="noStrike" kern="1200" dirty="0" smtClean="0">
                <a:solidFill>
                  <a:schemeClr val="tx1"/>
                </a:solidFill>
                <a:effectLst/>
                <a:latin typeface="+mn-lt"/>
                <a:ea typeface="+mn-ea"/>
                <a:cs typeface="+mn-cs"/>
              </a:rPr>
              <a:t> di </a:t>
            </a:r>
            <a:r>
              <a:rPr lang="en-GB" sz="1200" b="1" i="0" u="none" strike="noStrike" kern="1200" dirty="0" err="1" smtClean="0">
                <a:solidFill>
                  <a:schemeClr val="tx1"/>
                </a:solidFill>
                <a:effectLst/>
                <a:latin typeface="+mn-lt"/>
                <a:ea typeface="+mn-ea"/>
                <a:cs typeface="+mn-cs"/>
              </a:rPr>
              <a:t>interventi</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educazionali</a:t>
            </a:r>
            <a:r>
              <a:rPr lang="en-GB" sz="1200" b="0" i="0" u="none" strike="noStrike" kern="1200" dirty="0" smtClean="0">
                <a:solidFill>
                  <a:schemeClr val="tx1"/>
                </a:solidFill>
                <a:effectLst/>
                <a:latin typeface="+mn-lt"/>
                <a:ea typeface="+mn-ea"/>
                <a:cs typeface="+mn-cs"/>
              </a:rPr>
              <a:t>, </a:t>
            </a:r>
            <a:r>
              <a:rPr lang="en-GB" sz="1200" b="1" i="0" u="none" strike="noStrike" kern="1200" dirty="0" smtClean="0">
                <a:solidFill>
                  <a:schemeClr val="tx1"/>
                </a:solidFill>
                <a:effectLst/>
                <a:latin typeface="+mn-lt"/>
                <a:ea typeface="+mn-ea"/>
                <a:cs typeface="+mn-cs"/>
              </a:rPr>
              <a:t>di </a:t>
            </a:r>
            <a:r>
              <a:rPr lang="en-GB" sz="1200" b="1" i="0" u="none" strike="noStrike" kern="1200" dirty="0" err="1" smtClean="0">
                <a:solidFill>
                  <a:schemeClr val="tx1"/>
                </a:solidFill>
                <a:effectLst/>
                <a:latin typeface="+mn-lt"/>
                <a:ea typeface="+mn-ea"/>
                <a:cs typeface="+mn-cs"/>
              </a:rPr>
              <a:t>monitoraggio</a:t>
            </a:r>
            <a:r>
              <a:rPr lang="en-GB" sz="1200" b="1" i="0" u="none" strike="noStrike" kern="1200" dirty="0" smtClean="0">
                <a:solidFill>
                  <a:schemeClr val="tx1"/>
                </a:solidFill>
                <a:effectLst/>
                <a:latin typeface="+mn-lt"/>
                <a:ea typeface="+mn-ea"/>
                <a:cs typeface="+mn-cs"/>
              </a:rPr>
              <a:t> e di counselling</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Affinchè</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si</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realizzi</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tutto</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ciò</a:t>
            </a:r>
            <a:r>
              <a:rPr lang="en-GB" sz="1200" b="0" i="0" u="none" strike="noStrike" kern="1200" baseline="0" dirty="0" smtClean="0">
                <a:solidFill>
                  <a:schemeClr val="tx1"/>
                </a:solidFill>
                <a:effectLst/>
                <a:latin typeface="+mn-lt"/>
                <a:ea typeface="+mn-ea"/>
                <a:cs typeface="+mn-cs"/>
              </a:rPr>
              <a:t> è </a:t>
            </a:r>
            <a:r>
              <a:rPr lang="en-GB" sz="1200" b="0" i="0" u="none" strike="noStrike" kern="1200" baseline="0" dirty="0" err="1" smtClean="0">
                <a:solidFill>
                  <a:schemeClr val="tx1"/>
                </a:solidFill>
                <a:effectLst/>
                <a:latin typeface="+mn-lt"/>
                <a:ea typeface="+mn-ea"/>
                <a:cs typeface="+mn-cs"/>
              </a:rPr>
              <a:t>necessario</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un </a:t>
            </a:r>
            <a:r>
              <a:rPr lang="en-GB" sz="1200" b="0" i="0" u="none" strike="noStrike" kern="1200" dirty="0" err="1" smtClean="0">
                <a:solidFill>
                  <a:schemeClr val="tx1"/>
                </a:solidFill>
                <a:effectLst/>
                <a:latin typeface="+mn-lt"/>
                <a:ea typeface="+mn-ea"/>
                <a:cs typeface="+mn-cs"/>
              </a:rPr>
              <a:t>grande</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sforzo</a:t>
            </a:r>
            <a:r>
              <a:rPr lang="en-GB" sz="1200" b="0" i="0" u="none" strike="noStrike" kern="1200" dirty="0" smtClean="0">
                <a:solidFill>
                  <a:schemeClr val="tx1"/>
                </a:solidFill>
                <a:effectLst/>
                <a:latin typeface="+mn-lt"/>
                <a:ea typeface="+mn-ea"/>
                <a:cs typeface="+mn-cs"/>
              </a:rPr>
              <a:t> di </a:t>
            </a:r>
            <a:r>
              <a:rPr lang="en-GB" sz="1200" b="1" i="0" u="none" strike="noStrike" kern="1200" dirty="0" smtClean="0">
                <a:solidFill>
                  <a:schemeClr val="tx1"/>
                </a:solidFill>
                <a:effectLst/>
                <a:latin typeface="+mn-lt"/>
                <a:ea typeface="+mn-ea"/>
                <a:cs typeface="+mn-cs"/>
              </a:rPr>
              <a:t>empowerment </a:t>
            </a:r>
            <a:r>
              <a:rPr lang="en-GB" sz="1200" b="0" i="0" u="none" strike="noStrike" kern="1200" dirty="0" smtClean="0">
                <a:solidFill>
                  <a:schemeClr val="tx1"/>
                </a:solidFill>
                <a:effectLst/>
                <a:latin typeface="+mn-lt"/>
                <a:ea typeface="+mn-ea"/>
                <a:cs typeface="+mn-cs"/>
              </a:rPr>
              <a:t>da parte </a:t>
            </a:r>
            <a:r>
              <a:rPr lang="en-GB" sz="1200" b="0" i="0" u="none" strike="noStrike" kern="1200" dirty="0" err="1" smtClean="0">
                <a:solidFill>
                  <a:schemeClr val="tx1"/>
                </a:solidFill>
                <a:effectLst/>
                <a:latin typeface="+mn-lt"/>
                <a:ea typeface="+mn-ea"/>
                <a:cs typeface="+mn-cs"/>
              </a:rPr>
              <a:t>delle</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donne</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stesse</a:t>
            </a:r>
            <a:r>
              <a:rPr lang="en-GB" sz="1200" b="0" i="0" u="none" strike="noStrike" kern="1200" dirty="0" smtClean="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4962388E-F7A8-4E39-B4E8-E1BCAB6E8CD3}" type="slidenum">
              <a:rPr lang="it-IT" smtClean="0"/>
              <a:t>24</a:t>
            </a:fld>
            <a:endParaRPr lang="it-IT"/>
          </a:p>
        </p:txBody>
      </p:sp>
    </p:spTree>
    <p:extLst>
      <p:ext uri="{BB962C8B-B14F-4D97-AF65-F5344CB8AC3E}">
        <p14:creationId xmlns:p14="http://schemas.microsoft.com/office/powerpoint/2010/main" val="4073716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smtClean="0"/>
              <a:t>La nutrizione, quindi sin dall’infanzia e durante tutta l’</a:t>
            </a:r>
            <a:r>
              <a:rPr lang="it-IT" b="1" baseline="0" dirty="0" smtClean="0"/>
              <a:t>età evolutiva</a:t>
            </a:r>
            <a:r>
              <a:rPr lang="it-IT" baseline="0" dirty="0" smtClean="0"/>
              <a:t>, costituisce uno dei più importanti determinanti di salute: già nella vita intrauterina si realizza </a:t>
            </a:r>
            <a:r>
              <a:rPr lang="it-IT" b="1" baseline="0" dirty="0" smtClean="0"/>
              <a:t>un imprinting metabolico </a:t>
            </a:r>
            <a:r>
              <a:rPr lang="it-IT" baseline="0" dirty="0" smtClean="0"/>
              <a:t>che influenzerà significativamente la salute futura dell’individuo;</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I </a:t>
            </a:r>
            <a:r>
              <a:rPr lang="it-IT" dirty="0"/>
              <a:t>fabbisogni nutrizionali dei soggetti </a:t>
            </a:r>
            <a:r>
              <a:rPr lang="it-IT" b="1" dirty="0"/>
              <a:t>in età </a:t>
            </a:r>
            <a:r>
              <a:rPr lang="it-IT" b="1" dirty="0" smtClean="0"/>
              <a:t>pediatrica</a:t>
            </a:r>
            <a:r>
              <a:rPr lang="it-IT" b="1" baseline="0" dirty="0" smtClean="0"/>
              <a:t>, sia essi M o F, dovrebbero </a:t>
            </a:r>
            <a:r>
              <a:rPr lang="it-IT" b="1" baseline="0" dirty="0"/>
              <a:t>seguire le indicazioni fornite dai LARN </a:t>
            </a:r>
            <a:r>
              <a:rPr lang="it-IT" b="1" baseline="0" dirty="0" smtClean="0"/>
              <a:t>rev.2014 </a:t>
            </a:r>
            <a:r>
              <a:rPr lang="it-IT" baseline="0" dirty="0" smtClean="0"/>
              <a:t>e dalle raccomandazioni standard dell’UE con la ripartizione classica dei macronutrienti basata sulla dieta mediterranea</a:t>
            </a:r>
          </a:p>
          <a:p>
            <a:pPr algn="l"/>
            <a:r>
              <a:rPr lang="it-IT" sz="1200" b="0" kern="1200" dirty="0" smtClean="0">
                <a:solidFill>
                  <a:schemeClr val="accent1">
                    <a:lumMod val="50000"/>
                  </a:schemeClr>
                </a:solidFill>
                <a:latin typeface="+mn-lt"/>
                <a:ea typeface="+mn-ea"/>
                <a:cs typeface="+mn-cs"/>
              </a:rPr>
              <a:t>la dieta</a:t>
            </a:r>
            <a:r>
              <a:rPr lang="it-IT" sz="1200" b="0" kern="1200" baseline="0" dirty="0" smtClean="0">
                <a:solidFill>
                  <a:schemeClr val="accent1">
                    <a:lumMod val="50000"/>
                  </a:schemeClr>
                </a:solidFill>
                <a:latin typeface="+mn-lt"/>
                <a:ea typeface="+mn-ea"/>
                <a:cs typeface="+mn-cs"/>
              </a:rPr>
              <a:t> </a:t>
            </a:r>
            <a:r>
              <a:rPr lang="it-IT" sz="1200" b="0" kern="1200" dirty="0" smtClean="0">
                <a:solidFill>
                  <a:schemeClr val="accent1">
                    <a:lumMod val="50000"/>
                  </a:schemeClr>
                </a:solidFill>
                <a:latin typeface="+mn-lt"/>
                <a:ea typeface="+mn-ea"/>
                <a:cs typeface="+mn-cs"/>
              </a:rPr>
              <a:t>dovrà soddisfare tre principali esigenze fondamentali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err="1"/>
              <a:t>Pag</a:t>
            </a:r>
            <a:r>
              <a:rPr lang="it-IT" baseline="0" dirty="0"/>
              <a:t> 6 </a:t>
            </a:r>
            <a:r>
              <a:rPr lang="it-IT" baseline="0" dirty="0" err="1"/>
              <a:t>metagenics</a:t>
            </a:r>
            <a:endParaRPr lang="it-IT"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endParaRPr lang="it-IT" baseline="0"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3</a:t>
            </a:fld>
            <a:endParaRPr lang="it-IT"/>
          </a:p>
        </p:txBody>
      </p:sp>
    </p:spTree>
    <p:extLst>
      <p:ext uri="{BB962C8B-B14F-4D97-AF65-F5344CB8AC3E}">
        <p14:creationId xmlns:p14="http://schemas.microsoft.com/office/powerpoint/2010/main" val="832184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kern="1200" dirty="0" smtClean="0">
                <a:solidFill>
                  <a:schemeClr val="tx1"/>
                </a:solidFill>
                <a:effectLst/>
                <a:latin typeface="+mn-lt"/>
                <a:ea typeface="+mn-ea"/>
                <a:cs typeface="+mn-cs"/>
              </a:rPr>
              <a:t>I </a:t>
            </a:r>
            <a:r>
              <a:rPr lang="it-IT" sz="1200" b="1" i="0" kern="1200" dirty="0" smtClean="0">
                <a:solidFill>
                  <a:schemeClr val="tx1"/>
                </a:solidFill>
                <a:effectLst/>
                <a:latin typeface="+mn-lt"/>
                <a:ea typeface="+mn-ea"/>
                <a:cs typeface="+mn-cs"/>
              </a:rPr>
              <a:t>LARN</a:t>
            </a:r>
            <a:r>
              <a:rPr lang="it-IT" sz="1200" b="0" i="0" kern="1200" dirty="0" smtClean="0">
                <a:solidFill>
                  <a:schemeClr val="tx1"/>
                </a:solidFill>
                <a:effectLst/>
                <a:latin typeface="+mn-lt"/>
                <a:ea typeface="+mn-ea"/>
                <a:cs typeface="+mn-cs"/>
              </a:rPr>
              <a:t>, che declinano i fabbisogni nutrizionali per la popolazione generale nelle diverse età e nei diversi generi, </a:t>
            </a:r>
            <a:r>
              <a:rPr lang="it-IT" sz="1200" b="1" i="0" kern="1200" dirty="0" smtClean="0">
                <a:solidFill>
                  <a:schemeClr val="tx1"/>
                </a:solidFill>
                <a:effectLst/>
                <a:latin typeface="+mn-lt"/>
                <a:ea typeface="+mn-ea"/>
                <a:cs typeface="+mn-cs"/>
              </a:rPr>
              <a:t>offrono delle indicazioni specifiche di fabbisogni diversi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smtClean="0"/>
              <a:t>Durante </a:t>
            </a:r>
            <a:r>
              <a:rPr lang="it-IT" sz="1200" dirty="0"/>
              <a:t>la vita intrauterina e nei primi anni di vita le esigenze nutrizionali e </a:t>
            </a:r>
            <a:r>
              <a:rPr lang="it-IT" sz="1200" dirty="0" err="1"/>
              <a:t>micronutrizionali</a:t>
            </a:r>
            <a:r>
              <a:rPr lang="it-IT" sz="1200" dirty="0"/>
              <a:t> dell’uomo e</a:t>
            </a:r>
            <a:r>
              <a:rPr lang="it-IT" sz="1200" baseline="0" dirty="0"/>
              <a:t> della donna sono praticamente sovrapponibili in particolare fabbisogno proteico e lipidico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kern="1200" dirty="0">
                <a:solidFill>
                  <a:schemeClr val="tx1"/>
                </a:solidFill>
                <a:effectLst/>
                <a:latin typeface="+mn-lt"/>
                <a:ea typeface="+mn-ea"/>
                <a:cs typeface="+mn-cs"/>
              </a:rPr>
              <a:t>Unico</a:t>
            </a:r>
            <a:r>
              <a:rPr lang="it-IT" sz="1200" b="0" i="0" kern="1200" baseline="0" dirty="0">
                <a:solidFill>
                  <a:schemeClr val="tx1"/>
                </a:solidFill>
                <a:effectLst/>
                <a:latin typeface="+mn-lt"/>
                <a:ea typeface="+mn-ea"/>
                <a:cs typeface="+mn-cs"/>
              </a:rPr>
              <a:t> </a:t>
            </a:r>
            <a:r>
              <a:rPr lang="it-IT" sz="1200" b="0" i="0" kern="1200" dirty="0">
                <a:solidFill>
                  <a:schemeClr val="tx1"/>
                </a:solidFill>
                <a:effectLst/>
                <a:latin typeface="+mn-lt"/>
                <a:ea typeface="+mn-ea"/>
                <a:cs typeface="+mn-cs"/>
              </a:rPr>
              <a:t>fabbisogno che cambia è il </a:t>
            </a:r>
            <a:r>
              <a:rPr lang="it-IT" sz="1200" b="0" i="0" kern="1200" dirty="0" err="1">
                <a:solidFill>
                  <a:schemeClr val="tx1"/>
                </a:solidFill>
                <a:effectLst/>
                <a:latin typeface="+mn-lt"/>
                <a:ea typeface="+mn-ea"/>
                <a:cs typeface="+mn-cs"/>
              </a:rPr>
              <a:t>fabb</a:t>
            </a:r>
            <a:r>
              <a:rPr lang="it-IT" sz="1200" b="0" i="0" kern="1200" dirty="0">
                <a:solidFill>
                  <a:schemeClr val="tx1"/>
                </a:solidFill>
                <a:effectLst/>
                <a:latin typeface="+mn-lt"/>
                <a:ea typeface="+mn-ea"/>
                <a:cs typeface="+mn-cs"/>
              </a:rPr>
              <a:t> </a:t>
            </a:r>
            <a:r>
              <a:rPr lang="it-IT" sz="1200" b="0" i="0" kern="1200" dirty="0" smtClean="0">
                <a:solidFill>
                  <a:schemeClr val="tx1"/>
                </a:solidFill>
                <a:effectLst/>
                <a:latin typeface="+mn-lt"/>
                <a:ea typeface="+mn-ea"/>
                <a:cs typeface="+mn-cs"/>
              </a:rPr>
              <a:t>energetico</a:t>
            </a:r>
            <a:r>
              <a:rPr lang="it-IT" sz="1200" b="0" i="0" kern="1200" baseline="0" dirty="0" smtClean="0">
                <a:solidFill>
                  <a:schemeClr val="tx1"/>
                </a:solidFill>
                <a:effectLst/>
                <a:latin typeface="+mn-lt"/>
                <a:ea typeface="+mn-ea"/>
                <a:cs typeface="+mn-cs"/>
              </a:rPr>
              <a:t> dei maschi al 7° mese, corrisponde al </a:t>
            </a:r>
            <a:r>
              <a:rPr lang="it-IT" sz="1200" b="0" i="0" kern="1200" baseline="0" dirty="0" err="1" smtClean="0">
                <a:solidFill>
                  <a:schemeClr val="tx1"/>
                </a:solidFill>
                <a:effectLst/>
                <a:latin typeface="+mn-lt"/>
                <a:ea typeface="+mn-ea"/>
                <a:cs typeface="+mn-cs"/>
              </a:rPr>
              <a:t>fabb</a:t>
            </a:r>
            <a:r>
              <a:rPr lang="it-IT" sz="1200" b="0" i="0" kern="1200" baseline="0" dirty="0" smtClean="0">
                <a:solidFill>
                  <a:schemeClr val="tx1"/>
                </a:solidFill>
                <a:effectLst/>
                <a:latin typeface="+mn-lt"/>
                <a:ea typeface="+mn-ea"/>
                <a:cs typeface="+mn-cs"/>
              </a:rPr>
              <a:t> delle femmine al 10 mese di vita </a:t>
            </a:r>
            <a:endParaRPr lang="it-IT"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kern="1200" dirty="0">
                <a:solidFill>
                  <a:schemeClr val="tx1"/>
                </a:solidFill>
                <a:effectLst/>
                <a:latin typeface="+mn-lt"/>
                <a:ea typeface="+mn-ea"/>
                <a:cs typeface="+mn-cs"/>
              </a:rPr>
              <a:t>Focus importante </a:t>
            </a:r>
            <a:r>
              <a:rPr lang="it-IT" sz="1200" b="0" i="0" kern="1200" dirty="0" smtClean="0">
                <a:solidFill>
                  <a:schemeClr val="tx1"/>
                </a:solidFill>
                <a:effectLst/>
                <a:latin typeface="+mn-lt"/>
                <a:ea typeface="+mn-ea"/>
                <a:cs typeface="+mn-cs"/>
              </a:rPr>
              <a:t>va fatto:</a:t>
            </a:r>
            <a:r>
              <a:rPr lang="it-IT" sz="1200" b="0" i="0" kern="1200" baseline="0" dirty="0" smtClean="0">
                <a:solidFill>
                  <a:schemeClr val="tx1"/>
                </a:solidFill>
                <a:effectLst/>
                <a:latin typeface="+mn-lt"/>
                <a:ea typeface="+mn-ea"/>
                <a:cs typeface="+mn-cs"/>
              </a:rPr>
              <a:t> </a:t>
            </a:r>
            <a:r>
              <a:rPr lang="it-IT" sz="1200" b="0" i="0" kern="1200" dirty="0" smtClean="0">
                <a:solidFill>
                  <a:schemeClr val="tx1"/>
                </a:solidFill>
                <a:effectLst/>
                <a:latin typeface="+mn-lt"/>
                <a:ea typeface="+mn-ea"/>
                <a:cs typeface="+mn-cs"/>
              </a:rPr>
              <a:t>l</a:t>
            </a:r>
            <a:r>
              <a:rPr lang="it-IT" sz="1200" dirty="0" smtClean="0"/>
              <a:t>a </a:t>
            </a:r>
            <a:r>
              <a:rPr lang="it-IT" sz="1200" dirty="0" err="1"/>
              <a:t>supplementazione</a:t>
            </a:r>
            <a:r>
              <a:rPr lang="it-IT" sz="1200" dirty="0"/>
              <a:t> di DHA nella dieta negli ultimi anni viene sempre più considerata sia in gravidanza che nelle prime epoche di vita.</a:t>
            </a:r>
            <a:r>
              <a:rPr lang="it-IT" sz="1200" baseline="0" dirty="0"/>
              <a:t> Tale importanza nel feto/neonato è relativa non solo allo </a:t>
            </a:r>
            <a:r>
              <a:rPr lang="it-IT" sz="1200" b="1" baseline="0" dirty="0"/>
              <a:t>sviluppo </a:t>
            </a:r>
            <a:r>
              <a:rPr lang="it-IT" sz="1200" b="1" baseline="0" dirty="0" err="1"/>
              <a:t>neurocognitivo</a:t>
            </a:r>
            <a:r>
              <a:rPr lang="it-IT" sz="1200" b="1" baseline="0" dirty="0"/>
              <a:t> e alla maturazione retinica</a:t>
            </a:r>
            <a:r>
              <a:rPr lang="it-IT" sz="1200" baseline="0" dirty="0"/>
              <a:t>, ma anche a proprietà antiinfiammatorie, probabilmente attraverso vie </a:t>
            </a:r>
            <a:r>
              <a:rPr lang="it-IT" sz="1200" baseline="0" dirty="0" err="1"/>
              <a:t>neurotrasmettitrici</a:t>
            </a:r>
            <a:r>
              <a:rPr lang="it-IT" sz="12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aseline="0"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4</a:t>
            </a:fld>
            <a:endParaRPr lang="it-IT"/>
          </a:p>
        </p:txBody>
      </p:sp>
    </p:spTree>
    <p:extLst>
      <p:ext uri="{BB962C8B-B14F-4D97-AF65-F5344CB8AC3E}">
        <p14:creationId xmlns:p14="http://schemas.microsoft.com/office/powerpoint/2010/main" val="139088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a:solidFill>
                  <a:schemeClr val="tx1"/>
                </a:solidFill>
                <a:effectLst/>
                <a:latin typeface="+mn-lt"/>
                <a:ea typeface="+mn-ea"/>
                <a:cs typeface="+mn-cs"/>
              </a:rPr>
              <a:t>Identico </a:t>
            </a:r>
            <a:r>
              <a:rPr lang="it-IT" sz="1200" b="0" i="0" u="none" strike="noStrike" kern="1200" baseline="0" dirty="0" smtClean="0">
                <a:solidFill>
                  <a:schemeClr val="tx1"/>
                </a:solidFill>
                <a:effectLst/>
                <a:latin typeface="+mn-lt"/>
                <a:ea typeface="+mn-ea"/>
                <a:cs typeface="+mn-cs"/>
              </a:rPr>
              <a:t>apporto di micronutrienti per maschi e femmine..</a:t>
            </a:r>
            <a:endParaRPr lang="it-IT" sz="1200" b="0" i="0" u="none" strike="noStrike" kern="1200" baseline="0" dirty="0">
              <a:solidFill>
                <a:schemeClr val="tx1"/>
              </a:solidFill>
              <a:effectLst/>
              <a:latin typeface="+mn-lt"/>
              <a:ea typeface="+mn-ea"/>
              <a:cs typeface="+mn-cs"/>
            </a:endParaRPr>
          </a:p>
          <a:p>
            <a:r>
              <a:rPr lang="it-IT" sz="1200" b="0" i="0" u="none" strike="noStrike" kern="1200" baseline="0" dirty="0">
                <a:solidFill>
                  <a:schemeClr val="tx1"/>
                </a:solidFill>
                <a:effectLst/>
                <a:latin typeface="+mn-lt"/>
                <a:ea typeface="+mn-ea"/>
                <a:cs typeface="+mn-cs"/>
              </a:rPr>
              <a:t>È </a:t>
            </a:r>
            <a:r>
              <a:rPr lang="en-GB" sz="1200" b="0" i="0" u="none" strike="noStrike" kern="1200" dirty="0" err="1">
                <a:solidFill>
                  <a:schemeClr val="tx1"/>
                </a:solidFill>
                <a:effectLst/>
                <a:latin typeface="+mn-lt"/>
                <a:ea typeface="+mn-ea"/>
                <a:cs typeface="+mn-cs"/>
              </a:rPr>
              <a:t>importante</a:t>
            </a:r>
            <a:r>
              <a:rPr lang="en-GB" sz="1200" b="0" i="0" u="none" strike="noStrike" kern="1200" dirty="0">
                <a:solidFill>
                  <a:schemeClr val="tx1"/>
                </a:solidFill>
                <a:effectLst/>
                <a:latin typeface="+mn-lt"/>
                <a:ea typeface="+mn-ea"/>
                <a:cs typeface="+mn-cs"/>
              </a:rPr>
              <a:t> un </a:t>
            </a:r>
            <a:r>
              <a:rPr lang="en-GB" sz="1200" b="0" i="0" u="none" strike="noStrike" kern="1200" dirty="0" err="1">
                <a:solidFill>
                  <a:schemeClr val="tx1"/>
                </a:solidFill>
                <a:effectLst/>
                <a:latin typeface="+mn-lt"/>
                <a:ea typeface="+mn-ea"/>
                <a:cs typeface="+mn-cs"/>
              </a:rPr>
              <a:t>adeguato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introito</a:t>
            </a:r>
            <a:r>
              <a:rPr lang="en-GB" sz="1200" b="0" i="0" u="none" strike="noStrike" kern="1200" dirty="0">
                <a:solidFill>
                  <a:schemeClr val="tx1"/>
                </a:solidFill>
                <a:effectLst/>
                <a:latin typeface="+mn-lt"/>
                <a:ea typeface="+mn-ea"/>
                <a:cs typeface="+mn-cs"/>
              </a:rPr>
              <a:t> di </a:t>
            </a:r>
            <a:r>
              <a:rPr lang="en-GB" sz="1200" b="0" i="0" u="none" strike="noStrike" kern="1200" dirty="0" err="1">
                <a:solidFill>
                  <a:schemeClr val="tx1"/>
                </a:solidFill>
                <a:effectLst/>
                <a:latin typeface="+mn-lt"/>
                <a:ea typeface="+mn-ea"/>
                <a:cs typeface="+mn-cs"/>
              </a:rPr>
              <a:t>micronutrienti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sali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minerali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elettroliti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vitamine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che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sono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distribuiti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variamente</a:t>
            </a:r>
            <a:r>
              <a:rPr lang="en-GB" sz="1200" b="0" i="0" u="none" strike="noStrike" kern="1200" dirty="0">
                <a:solidFill>
                  <a:schemeClr val="tx1"/>
                </a:solidFill>
                <a:effectLst/>
                <a:latin typeface="+mn-lt"/>
                <a:ea typeface="+mn-ea"/>
                <a:cs typeface="+mn-cs"/>
              </a:rPr>
              <a:t> e in </a:t>
            </a:r>
            <a:r>
              <a:rPr lang="en-GB" sz="1200" b="0" i="0" u="none" strike="noStrike" kern="1200" dirty="0" err="1">
                <a:solidFill>
                  <a:schemeClr val="tx1"/>
                </a:solidFill>
                <a:effectLst/>
                <a:latin typeface="+mn-lt"/>
                <a:ea typeface="+mn-ea"/>
                <a:cs typeface="+mn-cs"/>
              </a:rPr>
              <a:t>diversa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concentrazione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negli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alimenti</a:t>
            </a:r>
            <a:r>
              <a:rPr lang="en-GB" sz="1200" b="0" i="0" u="none" strike="noStrike" kern="1200" dirty="0">
                <a:solidFill>
                  <a:schemeClr val="tx1"/>
                </a:solidFill>
                <a:effectLst/>
                <a:latin typeface="+mn-lt"/>
                <a:ea typeface="+mn-ea"/>
                <a:cs typeface="+mn-cs"/>
              </a:rPr>
              <a:t>; da </a:t>
            </a:r>
            <a:r>
              <a:rPr lang="en-GB" sz="1200" b="0" i="0" u="none" strike="noStrike" kern="1200" dirty="0" err="1">
                <a:solidFill>
                  <a:schemeClr val="tx1"/>
                </a:solidFill>
                <a:effectLst/>
                <a:latin typeface="+mn-lt"/>
                <a:ea typeface="+mn-ea"/>
                <a:cs typeface="+mn-cs"/>
              </a:rPr>
              <a:t>ciò</a:t>
            </a:r>
            <a:r>
              <a:rPr lang="en-GB" sz="1200" b="0" i="0" u="none" strike="noStrike" kern="1200" dirty="0">
                <a:solidFill>
                  <a:schemeClr val="tx1"/>
                </a:solidFill>
                <a:effectLst/>
                <a:latin typeface="+mn-lt"/>
                <a:ea typeface="+mn-ea"/>
                <a:cs typeface="+mn-cs"/>
              </a:rPr>
              <a:t> la </a:t>
            </a:r>
            <a:r>
              <a:rPr lang="en-GB" sz="1200" b="0" i="0" u="none" strike="noStrike" kern="1200" dirty="0" err="1">
                <a:solidFill>
                  <a:schemeClr val="tx1"/>
                </a:solidFill>
                <a:effectLst/>
                <a:latin typeface="+mn-lt"/>
                <a:ea typeface="+mn-ea"/>
                <a:cs typeface="+mn-cs"/>
              </a:rPr>
              <a:t>necessità</a:t>
            </a:r>
            <a:r>
              <a:rPr lang="en-GB" sz="1200" b="0" i="0" u="none" strike="noStrike" kern="1200" dirty="0">
                <a:solidFill>
                  <a:schemeClr val="tx1"/>
                </a:solidFill>
                <a:effectLst/>
                <a:latin typeface="+mn-lt"/>
                <a:ea typeface="+mn-ea"/>
                <a:cs typeface="+mn-cs"/>
              </a:rPr>
              <a:t> di </a:t>
            </a:r>
            <a:r>
              <a:rPr lang="en-GB" sz="1200" b="0" i="0" u="none" strike="noStrike" kern="1200" dirty="0" err="1">
                <a:solidFill>
                  <a:schemeClr val="tx1"/>
                </a:solidFill>
                <a:effectLst/>
                <a:latin typeface="+mn-lt"/>
                <a:ea typeface="+mn-ea"/>
                <a:cs typeface="+mn-cs"/>
              </a:rPr>
              <a:t>un’alimentazione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più</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possibile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variata</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entrambi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sessi</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a:p>
          <a:p>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5</a:t>
            </a:fld>
            <a:endParaRPr lang="it-IT"/>
          </a:p>
        </p:txBody>
      </p:sp>
    </p:spTree>
    <p:extLst>
      <p:ext uri="{BB962C8B-B14F-4D97-AF65-F5344CB8AC3E}">
        <p14:creationId xmlns:p14="http://schemas.microsoft.com/office/powerpoint/2010/main" val="2534275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000" dirty="0"/>
              <a:t>Come indicato dal </a:t>
            </a:r>
            <a:r>
              <a:rPr lang="it-IT" sz="1000" b="1" dirty="0"/>
              <a:t>Ministero della salute </a:t>
            </a:r>
            <a:r>
              <a:rPr lang="it-IT" sz="1000" b="1" dirty="0" smtClean="0"/>
              <a:t>e dalle</a:t>
            </a:r>
            <a:r>
              <a:rPr lang="it-IT" sz="1000" b="1" baseline="0" dirty="0" smtClean="0"/>
              <a:t> linee guida dell’</a:t>
            </a:r>
            <a:r>
              <a:rPr lang="it-IT" sz="1000" b="1" dirty="0" smtClean="0"/>
              <a:t>OMS </a:t>
            </a:r>
            <a:r>
              <a:rPr lang="it-IT" sz="1000" dirty="0" smtClean="0"/>
              <a:t>le </a:t>
            </a:r>
            <a:r>
              <a:rPr lang="it-IT" sz="1000" dirty="0"/>
              <a:t>integrazioni utili nel primo anno di vita possono</a:t>
            </a:r>
            <a:r>
              <a:rPr lang="it-IT" sz="1000" baseline="0" dirty="0"/>
              <a:t> essere le seguenti </a:t>
            </a:r>
          </a:p>
          <a:p>
            <a:endParaRPr lang="it-IT" sz="1000" dirty="0"/>
          </a:p>
          <a:p>
            <a:r>
              <a:rPr lang="it-IT" sz="1000" dirty="0"/>
              <a:t>VIT K : il</a:t>
            </a:r>
            <a:r>
              <a:rPr lang="it-IT" sz="1000" baseline="0" dirty="0"/>
              <a:t> neonato risulta totalmente dipendente dagli apporti esogeni di </a:t>
            </a:r>
            <a:r>
              <a:rPr lang="it-IT" sz="1000" baseline="0" dirty="0" err="1"/>
              <a:t>fillochinone</a:t>
            </a:r>
            <a:r>
              <a:rPr lang="it-IT" sz="1000" baseline="0" dirty="0"/>
              <a:t>. Il latte materno presenta un contenuto di </a:t>
            </a:r>
            <a:r>
              <a:rPr lang="it-IT" sz="1000" baseline="0" dirty="0" err="1"/>
              <a:t>vit</a:t>
            </a:r>
            <a:r>
              <a:rPr lang="it-IT" sz="1000" baseline="0" dirty="0"/>
              <a:t> k potenzialmente insufficiente a coprire i fabbisogni del neonato ( 1</a:t>
            </a:r>
            <a:r>
              <a:rPr lang="it-IT" sz="1000" dirty="0"/>
              <a:t>µg</a:t>
            </a:r>
            <a:r>
              <a:rPr lang="it-IT" sz="1000" baseline="0" dirty="0"/>
              <a:t> pro kg /</a:t>
            </a:r>
            <a:r>
              <a:rPr lang="it-IT" sz="1000" baseline="0" dirty="0" smtClean="0"/>
              <a:t>die) </a:t>
            </a:r>
            <a:r>
              <a:rPr lang="it-IT" sz="1000" baseline="0" dirty="0"/>
              <a:t>inoltre i valori di </a:t>
            </a:r>
            <a:r>
              <a:rPr lang="it-IT" sz="1000" baseline="0" dirty="0" err="1"/>
              <a:t>vit</a:t>
            </a:r>
            <a:r>
              <a:rPr lang="it-IT" sz="1000" baseline="0" dirty="0"/>
              <a:t> k nel latte di donna non sono influenzati dall’</a:t>
            </a:r>
            <a:r>
              <a:rPr lang="it-IT" sz="1000" baseline="0" dirty="0" err="1"/>
              <a:t>intake</a:t>
            </a:r>
            <a:r>
              <a:rPr lang="it-IT" sz="1000" baseline="0" dirty="0"/>
              <a:t> alimentare della madre pertanto una </a:t>
            </a:r>
            <a:r>
              <a:rPr lang="it-IT" sz="1000" baseline="0" dirty="0" err="1"/>
              <a:t>supplementazione</a:t>
            </a:r>
            <a:r>
              <a:rPr lang="it-IT" sz="1000" baseline="0" dirty="0"/>
              <a:t> risulta inutile . Per assicurare una completa copertura del fabbisogno neonatale è necessaria una </a:t>
            </a:r>
            <a:r>
              <a:rPr lang="it-IT" sz="1000" baseline="0" dirty="0" err="1"/>
              <a:t>supplementazione</a:t>
            </a:r>
            <a:r>
              <a:rPr lang="it-IT" sz="1000" baseline="0" dirty="0"/>
              <a:t> materna pari a 5 mg die di </a:t>
            </a:r>
            <a:r>
              <a:rPr lang="it-IT" sz="1000" baseline="0" dirty="0" err="1"/>
              <a:t>vit</a:t>
            </a:r>
            <a:r>
              <a:rPr lang="it-IT" sz="1000" baseline="0" dirty="0"/>
              <a:t> k.  </a:t>
            </a:r>
            <a:r>
              <a:rPr lang="it-IT" sz="1000" b="1" baseline="0" dirty="0"/>
              <a:t>Latte materno ha una concentrazione 100 volte inferiore al fabbisogno  di </a:t>
            </a:r>
            <a:r>
              <a:rPr lang="it-IT" sz="1000" b="1" baseline="0" dirty="0" err="1"/>
              <a:t>vit</a:t>
            </a:r>
            <a:r>
              <a:rPr lang="it-IT" sz="1000" b="1" baseline="0" dirty="0"/>
              <a:t>. k</a:t>
            </a:r>
          </a:p>
          <a:p>
            <a:r>
              <a:rPr lang="it-IT" sz="1000" baseline="0" dirty="0" smtClean="0"/>
              <a:t>VIT </a:t>
            </a:r>
            <a:r>
              <a:rPr lang="it-IT" sz="1000" baseline="0" dirty="0"/>
              <a:t>D: sebbene la </a:t>
            </a:r>
            <a:r>
              <a:rPr lang="it-IT" sz="1000" baseline="0" dirty="0" err="1"/>
              <a:t>vit</a:t>
            </a:r>
            <a:r>
              <a:rPr lang="it-IT" sz="1000" baseline="0" dirty="0"/>
              <a:t> d possa essere assunta con la dieta la maggior parte della quantità presente nell’organismo è di derivazione endogena pertanto più che una vitamina essa costituisce un vero e proprio ormone. L’introduzione della vitamina con la dieta risulta essenziale soprattutto quando l’esposizione ai raggi solari è carente. </a:t>
            </a:r>
            <a:r>
              <a:rPr lang="it-IT" sz="1000" b="1" baseline="0" dirty="0"/>
              <a:t>Il latte materno </a:t>
            </a:r>
            <a:r>
              <a:rPr lang="it-IT" sz="1000" baseline="0" dirty="0"/>
              <a:t>è un </a:t>
            </a:r>
            <a:r>
              <a:rPr lang="it-IT" sz="1000" b="1" baseline="0" dirty="0"/>
              <a:t>alimento piuttosto povero di </a:t>
            </a:r>
            <a:r>
              <a:rPr lang="it-IT" sz="1000" b="1" baseline="0" dirty="0" err="1"/>
              <a:t>vit</a:t>
            </a:r>
            <a:r>
              <a:rPr lang="it-IT" sz="1000" b="1" baseline="0" dirty="0"/>
              <a:t> d </a:t>
            </a:r>
            <a:r>
              <a:rPr lang="it-IT" sz="1000" baseline="0" dirty="0"/>
              <a:t>con concentrazioni variabili da 15 a 60 UI/lt ed influenzate dalle concentrazioni plasmatiche, dagli apporti dietetici e soprattutto dall’esposizione solare materna.  Se una donna si espone regolarmente alla luce solare durante l’anno e si alimenta in modo regolare durante la gestazione non sono necessarie particolari </a:t>
            </a:r>
            <a:r>
              <a:rPr lang="it-IT" sz="1000" baseline="0" dirty="0" err="1"/>
              <a:t>supplementazioni</a:t>
            </a:r>
            <a:r>
              <a:rPr lang="it-IT" sz="1000" baseline="0" dirty="0"/>
              <a:t> , anche durante l’allattamento non vi è l’evidenza di una maggiore necessità di </a:t>
            </a:r>
            <a:r>
              <a:rPr lang="it-IT" sz="1000" baseline="0" dirty="0" err="1"/>
              <a:t>vit</a:t>
            </a:r>
            <a:r>
              <a:rPr lang="it-IT" sz="1000" baseline="0" dirty="0"/>
              <a:t> d. la </a:t>
            </a:r>
            <a:r>
              <a:rPr lang="it-IT" sz="1000" baseline="0" dirty="0" err="1"/>
              <a:t>supplementazione</a:t>
            </a:r>
            <a:r>
              <a:rPr lang="it-IT" sz="1000" baseline="0" dirty="0"/>
              <a:t> materna di 2000 </a:t>
            </a:r>
            <a:r>
              <a:rPr lang="it-IT" sz="1000" baseline="0" dirty="0" err="1"/>
              <a:t>ui</a:t>
            </a:r>
            <a:r>
              <a:rPr lang="it-IT" sz="1000" baseline="0" dirty="0"/>
              <a:t> die risulta efficacie nel mantenere durante i mesi invernali livelli sierici adeguati di </a:t>
            </a:r>
            <a:r>
              <a:rPr lang="it-IT" sz="1000" baseline="0" dirty="0" err="1"/>
              <a:t>vit</a:t>
            </a:r>
            <a:r>
              <a:rPr lang="it-IT" sz="1000" baseline="0" dirty="0"/>
              <a:t> d nei lattanti al seno. Lo stesso risultato può essere ottenuto con la </a:t>
            </a:r>
            <a:r>
              <a:rPr lang="it-IT" sz="1000" baseline="0" dirty="0" err="1"/>
              <a:t>supplementazione</a:t>
            </a:r>
            <a:r>
              <a:rPr lang="it-IT" sz="1000" baseline="0" dirty="0"/>
              <a:t> al lattante di sole 400 </a:t>
            </a:r>
            <a:r>
              <a:rPr lang="it-IT" sz="1000" baseline="0" dirty="0" err="1"/>
              <a:t>ui</a:t>
            </a:r>
            <a:r>
              <a:rPr lang="it-IT" sz="1000" baseline="0" dirty="0"/>
              <a:t> die </a:t>
            </a:r>
          </a:p>
          <a:p>
            <a:r>
              <a:rPr lang="it-IT" sz="1000" baseline="0" dirty="0" smtClean="0"/>
              <a:t>FERRO</a:t>
            </a:r>
            <a:r>
              <a:rPr lang="it-IT" sz="1000" baseline="0" dirty="0"/>
              <a:t>: nei primi 6 mesi il neonato usa le abbondanti riserve di ferro accumulate durante la vita intrauterina, mentre il neonato pretermine necessita nel primo anno di vita di una quantità di ferro doppia rispetto al nato a termine. Il periodo di vita più critico per il rischio di carenza è quello dopo i 6 mesi,  quando la velocità di crescita è molto elevata e l’utilizzazione del ferro è veloce: in questo periodo il cervello continua a crescere e si sviluppano i principali processi motori e mentali, per questo per garantire un bilancio marziale ottimale si raccomanda di iniziare lo svezzamento a 6 mesi </a:t>
            </a:r>
          </a:p>
          <a:p>
            <a:endParaRPr lang="it-IT"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t-IT" sz="1000" dirty="0"/>
              <a:t>ZINCO coinvolto in numerosi processi metabolici, in qualità di catalizzatore biologico, elemento strutturale o ione regolatore. A livello cellulare svolge una funzione strutturale e catalitica di centinaia di enzimi, che regolano le principali vie cataboliche dell’organismo </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000"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6</a:t>
            </a:fld>
            <a:endParaRPr lang="it-IT"/>
          </a:p>
        </p:txBody>
      </p:sp>
    </p:spTree>
    <p:extLst>
      <p:ext uri="{BB962C8B-B14F-4D97-AF65-F5344CB8AC3E}">
        <p14:creationId xmlns:p14="http://schemas.microsoft.com/office/powerpoint/2010/main" val="93513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Con </a:t>
            </a:r>
            <a:r>
              <a:rPr lang="en-GB" sz="1200" b="0" i="0" u="none" strike="noStrike" kern="1200" dirty="0" err="1">
                <a:solidFill>
                  <a:schemeClr val="tx1"/>
                </a:solidFill>
                <a:effectLst/>
                <a:latin typeface="+mn-lt"/>
                <a:ea typeface="+mn-ea"/>
                <a:cs typeface="+mn-cs"/>
              </a:rPr>
              <a:t>l’inizio</a:t>
            </a:r>
            <a:r>
              <a:rPr lang="en-GB" sz="1200" b="0" i="0" u="none" strike="noStrike" kern="1200" dirty="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dell’adolescenza</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l’organismo</a:t>
            </a:r>
            <a:r>
              <a:rPr lang="en-GB" sz="1200" b="0" i="0" u="none" strike="noStrike" kern="1200" dirty="0" smtClean="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entra</a:t>
            </a:r>
            <a:r>
              <a:rPr lang="en-GB" sz="1200" b="0" i="0" u="none" strike="noStrike" kern="1200" dirty="0">
                <a:solidFill>
                  <a:schemeClr val="tx1"/>
                </a:solidFill>
                <a:effectLst/>
                <a:latin typeface="+mn-lt"/>
                <a:ea typeface="+mn-ea"/>
                <a:cs typeface="+mn-cs"/>
              </a:rPr>
              <a:t> in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una</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nuova</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fase</a:t>
            </a:r>
            <a:r>
              <a:rPr lang="en-GB" sz="1200" b="0" i="0" u="none" strike="noStrike" kern="1200" baseline="0" dirty="0">
                <a:solidFill>
                  <a:schemeClr val="tx1"/>
                </a:solidFill>
                <a:effectLst/>
                <a:latin typeface="+mn-lt"/>
                <a:ea typeface="+mn-ea"/>
                <a:cs typeface="+mn-cs"/>
              </a:rPr>
              <a:t> del </a:t>
            </a:r>
            <a:r>
              <a:rPr lang="en-GB" sz="1200" b="0" i="0" u="none" strike="noStrike" kern="1200" baseline="0" dirty="0" err="1">
                <a:solidFill>
                  <a:schemeClr val="tx1"/>
                </a:solidFill>
                <a:effectLst/>
                <a:latin typeface="+mn-lt"/>
                <a:ea typeface="+mn-ea"/>
                <a:cs typeface="+mn-cs"/>
              </a:rPr>
              <a:t>ciclo</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vitale</a:t>
            </a:r>
            <a:r>
              <a:rPr lang="en-GB" sz="1200" b="0" i="0" u="none" strike="noStrike" kern="1200" baseline="0" dirty="0">
                <a:solidFill>
                  <a:schemeClr val="tx1"/>
                </a:solidFill>
                <a:effectLst/>
                <a:latin typeface="+mn-lt"/>
                <a:ea typeface="+mn-ea"/>
                <a:cs typeface="+mn-cs"/>
              </a:rPr>
              <a:t> e </a:t>
            </a:r>
            <a:r>
              <a:rPr lang="en-GB" sz="1200" b="0" i="0" u="none" strike="noStrike" kern="1200" baseline="0" dirty="0" err="1">
                <a:solidFill>
                  <a:schemeClr val="tx1"/>
                </a:solidFill>
                <a:effectLst/>
                <a:latin typeface="+mn-lt"/>
                <a:ea typeface="+mn-ea"/>
                <a:cs typeface="+mn-cs"/>
              </a:rPr>
              <a:t>andrà</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incontro</a:t>
            </a:r>
            <a:r>
              <a:rPr lang="en-GB" sz="1200" b="0" i="0" u="none" strike="noStrike" kern="1200" baseline="0" dirty="0">
                <a:solidFill>
                  <a:schemeClr val="tx1"/>
                </a:solidFill>
                <a:effectLst/>
                <a:latin typeface="+mn-lt"/>
                <a:ea typeface="+mn-ea"/>
                <a:cs typeface="+mn-cs"/>
              </a:rPr>
              <a:t> al </a:t>
            </a:r>
            <a:r>
              <a:rPr lang="en-GB" sz="1200" b="0" i="0" u="none" strike="noStrike" kern="1200" baseline="0" dirty="0" err="1">
                <a:solidFill>
                  <a:schemeClr val="tx1"/>
                </a:solidFill>
                <a:effectLst/>
                <a:latin typeface="+mn-lt"/>
                <a:ea typeface="+mn-ea"/>
                <a:cs typeface="+mn-cs"/>
              </a:rPr>
              <a:t>ripristino</a:t>
            </a:r>
            <a:r>
              <a:rPr lang="en-GB" sz="1200" b="0" i="0" u="none" strike="noStrike" kern="1200" baseline="0" dirty="0">
                <a:solidFill>
                  <a:schemeClr val="tx1"/>
                </a:solidFill>
                <a:effectLst/>
                <a:latin typeface="+mn-lt"/>
                <a:ea typeface="+mn-ea"/>
                <a:cs typeface="+mn-cs"/>
              </a:rPr>
              <a:t> di </a:t>
            </a:r>
            <a:r>
              <a:rPr lang="en-GB" sz="1200" b="0" i="0" u="none" strike="noStrike" kern="1200" baseline="0" dirty="0" err="1">
                <a:solidFill>
                  <a:schemeClr val="tx1"/>
                </a:solidFill>
                <a:effectLst/>
                <a:latin typeface="+mn-lt"/>
                <a:ea typeface="+mn-ea"/>
                <a:cs typeface="+mn-cs"/>
              </a:rPr>
              <a:t>nuovi</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equilibri</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Il </a:t>
            </a:r>
            <a:r>
              <a:rPr lang="en-GB" sz="1200" b="0" i="0" u="none" strike="noStrike" kern="1200" dirty="0" err="1">
                <a:solidFill>
                  <a:schemeClr val="tx1"/>
                </a:solidFill>
                <a:effectLst/>
                <a:latin typeface="+mn-lt"/>
                <a:ea typeface="+mn-ea"/>
                <a:cs typeface="+mn-cs"/>
              </a:rPr>
              <a:t>fabbisogno</a:t>
            </a:r>
            <a:r>
              <a:rPr lang="en-GB" sz="1200" b="0" i="0" u="none" strike="noStrike" kern="1200" dirty="0">
                <a:solidFill>
                  <a:schemeClr val="tx1"/>
                </a:solidFill>
                <a:effectLst/>
                <a:latin typeface="+mn-lt"/>
                <a:ea typeface="+mn-ea"/>
                <a:cs typeface="+mn-cs"/>
              </a:rPr>
              <a:t> di calcio è </a:t>
            </a:r>
            <a:r>
              <a:rPr lang="en-GB" sz="1200" b="0" i="0" u="none" strike="noStrike" kern="1200" dirty="0" err="1">
                <a:solidFill>
                  <a:schemeClr val="tx1"/>
                </a:solidFill>
                <a:effectLst/>
                <a:latin typeface="+mn-lt"/>
                <a:ea typeface="+mn-ea"/>
                <a:cs typeface="+mn-cs"/>
              </a:rPr>
              <a:t>sovrapponibile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maschi</a:t>
            </a:r>
            <a:r>
              <a:rPr lang="en-GB" sz="1200" b="0" i="0" u="none" strike="noStrike" kern="1200" dirty="0">
                <a:solidFill>
                  <a:schemeClr val="tx1"/>
                </a:solidFill>
                <a:effectLst/>
                <a:latin typeface="+mn-lt"/>
                <a:ea typeface="+mn-ea"/>
                <a:cs typeface="+mn-cs"/>
              </a:rPr>
              <a:t> e </a:t>
            </a:r>
            <a:r>
              <a:rPr lang="en-GB" sz="1200" b="0" i="0" u="none" strike="noStrike" kern="1200" dirty="0" err="1">
                <a:solidFill>
                  <a:schemeClr val="tx1"/>
                </a:solidFill>
                <a:effectLst/>
                <a:latin typeface="+mn-lt"/>
                <a:ea typeface="+mn-ea"/>
                <a:cs typeface="+mn-cs"/>
              </a:rPr>
              <a:t>nelle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femmine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fino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alla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menopausa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quando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suo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introito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deve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aumentare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nella</a:t>
            </a:r>
            <a:r>
              <a:rPr lang="en-GB" sz="1200" b="0" i="0" u="none" strike="noStrike" kern="1200" dirty="0">
                <a:solidFill>
                  <a:schemeClr val="tx1"/>
                </a:solidFill>
                <a:effectLst/>
                <a:latin typeface="+mn-lt"/>
                <a:ea typeface="+mn-ea"/>
                <a:cs typeface="+mn-cs"/>
              </a:rPr>
              <a:t> donna a </a:t>
            </a:r>
            <a:r>
              <a:rPr lang="en-GB" sz="1200" b="0" i="0" u="none" strike="noStrike" kern="1200" dirty="0" err="1">
                <a:solidFill>
                  <a:schemeClr val="tx1"/>
                </a:solidFill>
                <a:effectLst/>
                <a:latin typeface="+mn-lt"/>
                <a:ea typeface="+mn-ea"/>
                <a:cs typeface="+mn-cs"/>
              </a:rPr>
              <a:t>motivo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della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demineralizzazione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massiva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dello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scheletro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dovuta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alla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perdita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dell’effetto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protettivo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degli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estrogeni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sulla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matrice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ossea</a:t>
            </a:r>
            <a:r>
              <a:rPr lang="en-GB" sz="1200" b="0" i="0" u="none" strike="noStrike" kern="1200" dirty="0">
                <a:solidFill>
                  <a:schemeClr val="tx1"/>
                </a:solidFill>
                <a:effectLst/>
                <a:latin typeface="+mn-lt"/>
                <a:ea typeface="+mn-ea"/>
                <a:cs typeface="+mn-cs"/>
              </a:rPr>
              <a:t>. Il </a:t>
            </a:r>
            <a:r>
              <a:rPr lang="en-GB" sz="1200" b="0" i="0" u="none" strike="noStrike" kern="1200" dirty="0" err="1">
                <a:solidFill>
                  <a:schemeClr val="tx1"/>
                </a:solidFill>
                <a:effectLst/>
                <a:latin typeface="+mn-lt"/>
                <a:ea typeface="+mn-ea"/>
                <a:cs typeface="+mn-cs"/>
              </a:rPr>
              <a:t>fabbisogno</a:t>
            </a:r>
            <a:r>
              <a:rPr lang="en-GB" sz="1200" b="0" i="0" u="none" strike="noStrike" kern="1200" dirty="0">
                <a:solidFill>
                  <a:schemeClr val="tx1"/>
                </a:solidFill>
                <a:effectLst/>
                <a:latin typeface="+mn-lt"/>
                <a:ea typeface="+mn-ea"/>
                <a:cs typeface="+mn-cs"/>
              </a:rPr>
              <a:t> di calcio </a:t>
            </a:r>
            <a:r>
              <a:rPr lang="en-GB" sz="1200" b="0" i="0" u="none" strike="noStrike" kern="1200" dirty="0" err="1">
                <a:solidFill>
                  <a:schemeClr val="tx1"/>
                </a:solidFill>
                <a:effectLst/>
                <a:latin typeface="+mn-lt"/>
                <a:ea typeface="+mn-ea"/>
                <a:cs typeface="+mn-cs"/>
              </a:rPr>
              <a:t>aumenta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anche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nella</a:t>
            </a:r>
            <a:r>
              <a:rPr lang="en-GB" sz="1200" b="0" i="0" u="none" strike="noStrike" kern="1200" dirty="0">
                <a:solidFill>
                  <a:schemeClr val="tx1"/>
                </a:solidFill>
                <a:effectLst/>
                <a:latin typeface="+mn-lt"/>
                <a:ea typeface="+mn-ea"/>
                <a:cs typeface="+mn-cs"/>
              </a:rPr>
              <a:t> donna in </a:t>
            </a:r>
            <a:r>
              <a:rPr lang="en-GB" sz="1200" b="0" i="0" u="none" strike="noStrike" kern="1200" dirty="0" err="1">
                <a:solidFill>
                  <a:schemeClr val="tx1"/>
                </a:solidFill>
                <a:effectLst/>
                <a:latin typeface="+mn-lt"/>
                <a:ea typeface="+mn-ea"/>
                <a:cs typeface="+mn-cs"/>
              </a:rPr>
              <a:t>gravidanza</a:t>
            </a:r>
            <a:r>
              <a:rPr lang="en-GB" sz="1200" b="0" i="0" u="none" strike="noStrike" kern="1200" dirty="0">
                <a:solidFill>
                  <a:schemeClr val="tx1"/>
                </a:solidFill>
                <a:effectLst/>
                <a:latin typeface="+mn-lt"/>
                <a:ea typeface="+mn-ea"/>
                <a:cs typeface="+mn-cs"/>
              </a:rPr>
              <a:t> e </a:t>
            </a:r>
            <a:r>
              <a:rPr lang="en-GB" sz="1200" b="0" i="0" u="none" strike="noStrike" kern="1200" dirty="0" err="1">
                <a:solidFill>
                  <a:schemeClr val="tx1"/>
                </a:solidFill>
                <a:effectLst/>
                <a:latin typeface="+mn-lt"/>
                <a:ea typeface="+mn-ea"/>
                <a:cs typeface="+mn-cs"/>
              </a:rPr>
              <a:t>nelle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età</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più</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avanzate</a:t>
            </a:r>
            <a:r>
              <a:rPr lang="en-GB"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Il ferro è </a:t>
            </a:r>
            <a:r>
              <a:rPr lang="en-GB" sz="1200" b="0" i="0" u="none" strike="noStrike" kern="1200" dirty="0" err="1">
                <a:solidFill>
                  <a:schemeClr val="tx1"/>
                </a:solidFill>
                <a:effectLst/>
                <a:latin typeface="+mn-lt"/>
                <a:ea typeface="+mn-ea"/>
                <a:cs typeface="+mn-cs"/>
              </a:rPr>
              <a:t>uno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degli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elementi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più</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importanti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il</a:t>
            </a:r>
            <a:r>
              <a:rPr lang="en-GB" sz="1200" b="0" i="0" u="none" strike="noStrike" kern="1200" dirty="0">
                <a:solidFill>
                  <a:schemeClr val="tx1"/>
                </a:solidFill>
                <a:effectLst/>
                <a:latin typeface="+mn-lt"/>
                <a:ea typeface="+mn-ea"/>
                <a:cs typeface="+mn-cs"/>
              </a:rPr>
              <a:t> cui </a:t>
            </a:r>
            <a:r>
              <a:rPr lang="en-GB" sz="1200" b="0" i="0" u="none" strike="noStrike" kern="1200" dirty="0" err="1">
                <a:solidFill>
                  <a:schemeClr val="tx1"/>
                </a:solidFill>
                <a:effectLst/>
                <a:latin typeface="+mn-lt"/>
                <a:ea typeface="+mn-ea"/>
                <a:cs typeface="+mn-cs"/>
              </a:rPr>
              <a:t>fabbisogno</a:t>
            </a:r>
            <a:r>
              <a:rPr lang="en-GB" sz="1200" b="0" i="0" u="none" strike="noStrike" kern="1200" dirty="0">
                <a:solidFill>
                  <a:schemeClr val="tx1"/>
                </a:solidFill>
                <a:effectLst/>
                <a:latin typeface="+mn-lt"/>
                <a:ea typeface="+mn-ea"/>
                <a:cs typeface="+mn-cs"/>
              </a:rPr>
              <a:t> è </a:t>
            </a:r>
            <a:r>
              <a:rPr lang="en-GB" sz="1200" b="0" i="0" u="none" strike="noStrike" kern="1200" dirty="0" err="1">
                <a:solidFill>
                  <a:schemeClr val="tx1"/>
                </a:solidFill>
                <a:effectLst/>
                <a:latin typeface="+mn-lt"/>
                <a:ea typeface="+mn-ea"/>
                <a:cs typeface="+mn-cs"/>
              </a:rPr>
              <a:t>più</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elevato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nella</a:t>
            </a:r>
            <a:r>
              <a:rPr lang="en-GB" sz="1200" b="0" i="0" u="none" strike="noStrike" kern="1200" dirty="0">
                <a:solidFill>
                  <a:schemeClr val="tx1"/>
                </a:solidFill>
                <a:effectLst/>
                <a:latin typeface="+mn-lt"/>
                <a:ea typeface="+mn-ea"/>
                <a:cs typeface="+mn-cs"/>
              </a:rPr>
              <a:t> donna rispetto </a:t>
            </a:r>
            <a:r>
              <a:rPr lang="en-GB" sz="1200" b="0" i="0" u="none" strike="noStrike" kern="1200" dirty="0" err="1">
                <a:solidFill>
                  <a:schemeClr val="tx1"/>
                </a:solidFill>
                <a:effectLst/>
                <a:latin typeface="+mn-lt"/>
                <a:ea typeface="+mn-ea"/>
                <a:cs typeface="+mn-cs"/>
              </a:rPr>
              <a:t>all’uomo</a:t>
            </a:r>
            <a:r>
              <a:rPr lang="en-GB" sz="1200" b="0" i="0" u="none" strike="noStrike" kern="1200" dirty="0" smtClean="0">
                <a:solidFill>
                  <a:schemeClr val="tx1"/>
                </a:solidFill>
                <a:effectLst/>
                <a:latin typeface="+mn-lt"/>
                <a:ea typeface="+mn-ea"/>
                <a:cs typeface="+mn-cs"/>
              </a:rPr>
              <a:t>,. </a:t>
            </a:r>
            <a:endParaRPr lang="it-I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kern="1200" dirty="0" smtClean="0">
                <a:solidFill>
                  <a:schemeClr val="tx1"/>
                </a:solidFill>
                <a:effectLst/>
                <a:latin typeface="+mn-lt"/>
                <a:ea typeface="+mn-ea"/>
                <a:cs typeface="+mn-cs"/>
              </a:rPr>
              <a:t>N</a:t>
            </a:r>
            <a:r>
              <a:rPr lang="it-IT" sz="1200" b="1" i="0" kern="1200" dirty="0" smtClean="0">
                <a:solidFill>
                  <a:schemeClr val="tx1"/>
                </a:solidFill>
                <a:effectLst/>
                <a:latin typeface="+mn-lt"/>
                <a:ea typeface="+mn-ea"/>
                <a:cs typeface="+mn-cs"/>
              </a:rPr>
              <a:t>ell’età adolescenziale</a:t>
            </a:r>
            <a:r>
              <a:rPr lang="it-IT" sz="1200" b="0" i="0" kern="1200" dirty="0" smtClean="0">
                <a:solidFill>
                  <a:schemeClr val="tx1"/>
                </a:solidFill>
                <a:effectLst/>
                <a:latin typeface="+mn-lt"/>
                <a:ea typeface="+mn-ea"/>
                <a:cs typeface="+mn-cs"/>
              </a:rPr>
              <a:t>, quando le ragazzine raggiungono il picco puberale e cominciano a mestruare, il loro </a:t>
            </a:r>
            <a:r>
              <a:rPr lang="it-IT" sz="1200" b="1" i="0" kern="1200" dirty="0" smtClean="0">
                <a:solidFill>
                  <a:schemeClr val="tx1"/>
                </a:solidFill>
                <a:effectLst/>
                <a:latin typeface="+mn-lt"/>
                <a:ea typeface="+mn-ea"/>
                <a:cs typeface="+mn-cs"/>
              </a:rPr>
              <a:t>fabbisogno di ferro inizia a discostarsi da quello dei coetanei maschi</a:t>
            </a:r>
            <a:r>
              <a:rPr lang="it-IT" sz="1200" b="0" i="0" kern="1200" dirty="0" smtClean="0">
                <a:solidFill>
                  <a:schemeClr val="tx1"/>
                </a:solidFill>
                <a:effectLst/>
                <a:latin typeface="+mn-lt"/>
                <a:ea typeface="+mn-ea"/>
                <a:cs typeface="+mn-cs"/>
              </a:rPr>
              <a:t> e continua ad essere diverso nel corso di tutta l’età fertile.</a:t>
            </a:r>
            <a:r>
              <a:rPr lang="it-IT" sz="1200" b="0" i="0"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Si </a:t>
            </a:r>
            <a:r>
              <a:rPr lang="en-GB" sz="1200" b="0" i="0" u="none" strike="noStrike" kern="1200" dirty="0" err="1" smtClean="0">
                <a:solidFill>
                  <a:schemeClr val="tx1"/>
                </a:solidFill>
                <a:effectLst/>
                <a:latin typeface="+mn-lt"/>
                <a:ea typeface="+mn-ea"/>
                <a:cs typeface="+mn-cs"/>
              </a:rPr>
              <a:t>stima</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tuttavia</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che</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almeno</a:t>
            </a:r>
            <a:r>
              <a:rPr lang="en-GB" sz="1200" b="0" i="0" u="none" strike="noStrike" kern="1200" dirty="0" smtClean="0">
                <a:solidFill>
                  <a:schemeClr val="tx1"/>
                </a:solidFill>
                <a:effectLst/>
                <a:latin typeface="+mn-lt"/>
                <a:ea typeface="+mn-ea"/>
                <a:cs typeface="+mn-cs"/>
              </a:rPr>
              <a:t> un 25% </a:t>
            </a:r>
            <a:r>
              <a:rPr lang="en-GB" sz="1200" b="0" i="0" u="none" strike="noStrike" kern="1200" dirty="0" err="1" smtClean="0">
                <a:solidFill>
                  <a:schemeClr val="tx1"/>
                </a:solidFill>
                <a:effectLst/>
                <a:latin typeface="+mn-lt"/>
                <a:ea typeface="+mn-ea"/>
                <a:cs typeface="+mn-cs"/>
              </a:rPr>
              <a:t>delle</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giovani</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donne</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europee</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accusi</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una</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condizione</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subclinica</a:t>
            </a:r>
            <a:r>
              <a:rPr lang="en-GB" sz="1200" b="0" i="0" u="none" strike="noStrike" kern="1200" dirty="0" smtClean="0">
                <a:solidFill>
                  <a:schemeClr val="tx1"/>
                </a:solidFill>
                <a:effectLst/>
                <a:latin typeface="+mn-lt"/>
                <a:ea typeface="+mn-ea"/>
                <a:cs typeface="+mn-cs"/>
              </a:rPr>
              <a:t> da </a:t>
            </a:r>
            <a:r>
              <a:rPr lang="en-GB" sz="1200" b="0" i="0" u="none" strike="noStrike" kern="1200" dirty="0" err="1" smtClean="0">
                <a:solidFill>
                  <a:schemeClr val="tx1"/>
                </a:solidFill>
                <a:effectLst/>
                <a:latin typeface="+mn-lt"/>
                <a:ea typeface="+mn-ea"/>
                <a:cs typeface="+mn-cs"/>
              </a:rPr>
              <a:t>carenza</a:t>
            </a:r>
            <a:r>
              <a:rPr lang="en-GB" sz="1200" b="0" i="0" u="none" strike="noStrike" kern="1200" dirty="0" smtClean="0">
                <a:solidFill>
                  <a:schemeClr val="tx1"/>
                </a:solidFill>
                <a:effectLst/>
                <a:latin typeface="+mn-lt"/>
                <a:ea typeface="+mn-ea"/>
                <a:cs typeface="+mn-cs"/>
              </a:rPr>
              <a:t> di </a:t>
            </a:r>
            <a:r>
              <a:rPr lang="en-GB" sz="1200" b="0" i="0" u="none" strike="noStrike" kern="1200" dirty="0" err="1" smtClean="0">
                <a:solidFill>
                  <a:schemeClr val="tx1"/>
                </a:solidFill>
                <a:effectLst/>
                <a:latin typeface="+mn-lt"/>
                <a:ea typeface="+mn-ea"/>
                <a:cs typeface="+mn-cs"/>
              </a:rPr>
              <a:t>ferro</a:t>
            </a:r>
            <a:r>
              <a:rPr lang="en-GB" sz="1200" b="0" i="0" u="none" strike="noStrike" kern="1200" dirty="0" smtClean="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7</a:t>
            </a:fld>
            <a:endParaRPr lang="it-IT"/>
          </a:p>
        </p:txBody>
      </p:sp>
    </p:spTree>
    <p:extLst>
      <p:ext uri="{BB962C8B-B14F-4D97-AF65-F5344CB8AC3E}">
        <p14:creationId xmlns:p14="http://schemas.microsoft.com/office/powerpoint/2010/main" val="4178703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Possibili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carenze</a:t>
            </a:r>
            <a:r>
              <a:rPr lang="en-GB" sz="1200" b="0" i="0" u="none" strike="noStrike" kern="1200" dirty="0">
                <a:solidFill>
                  <a:schemeClr val="tx1"/>
                </a:solidFill>
                <a:effectLst/>
                <a:latin typeface="+mn-lt"/>
                <a:ea typeface="+mn-ea"/>
                <a:cs typeface="+mn-cs"/>
              </a:rPr>
              <a:t> di </a:t>
            </a:r>
            <a:r>
              <a:rPr lang="en-GB" sz="1200" b="0" i="0" u="none" strike="noStrike" kern="1200" dirty="0" err="1">
                <a:solidFill>
                  <a:schemeClr val="tx1"/>
                </a:solidFill>
                <a:effectLst/>
                <a:latin typeface="+mn-lt"/>
                <a:ea typeface="+mn-ea"/>
                <a:cs typeface="+mn-cs"/>
              </a:rPr>
              <a:t>calcio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sopratutto</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diete</a:t>
            </a:r>
            <a:r>
              <a:rPr lang="en-GB" sz="1200" b="0" i="0" u="none" strike="noStrike" kern="1200" dirty="0">
                <a:solidFill>
                  <a:schemeClr val="tx1"/>
                </a:solidFill>
                <a:effectLst/>
                <a:latin typeface="+mn-lt"/>
                <a:ea typeface="+mn-ea"/>
                <a:cs typeface="+mn-cs"/>
              </a:rPr>
              <a:t> a basso </a:t>
            </a:r>
            <a:r>
              <a:rPr lang="en-GB" sz="1200" b="0" i="0" u="none" strike="noStrike" kern="1200" dirty="0" err="1">
                <a:solidFill>
                  <a:schemeClr val="tx1"/>
                </a:solidFill>
                <a:effectLst/>
                <a:latin typeface="+mn-lt"/>
                <a:ea typeface="+mn-ea"/>
                <a:cs typeface="+mn-cs"/>
              </a:rPr>
              <a:t>contenuto</a:t>
            </a:r>
            <a:r>
              <a:rPr lang="en-GB" sz="1200" b="0" i="0" u="none" strike="noStrike" kern="1200" dirty="0">
                <a:solidFill>
                  <a:schemeClr val="tx1"/>
                </a:solidFill>
                <a:effectLst/>
                <a:latin typeface="+mn-lt"/>
                <a:ea typeface="+mn-ea"/>
                <a:cs typeface="+mn-cs"/>
              </a:rPr>
              <a:t> di </a:t>
            </a:r>
            <a:r>
              <a:rPr lang="en-GB" sz="1200" b="0" i="0" u="none" strike="noStrike" kern="1200" dirty="0" err="1">
                <a:solidFill>
                  <a:schemeClr val="tx1"/>
                </a:solidFill>
                <a:effectLst/>
                <a:latin typeface="+mn-lt"/>
                <a:ea typeface="+mn-ea"/>
                <a:cs typeface="+mn-cs"/>
              </a:rPr>
              <a:t>prodotti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lattiero</a:t>
            </a:r>
            <a:r>
              <a:rPr lang="en-GB" sz="1200" b="0" i="0" u="none" strike="noStrike" kern="1200" dirty="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caseari</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a:t>
            </a:r>
            <a:r>
              <a:rPr lang="en-GB" sz="1200" b="0" i="0" u="none" strike="noStrike" kern="1200" dirty="0" err="1">
                <a:solidFill>
                  <a:schemeClr val="tx1"/>
                </a:solidFill>
                <a:effectLst/>
                <a:latin typeface="+mn-lt"/>
                <a:ea typeface="+mn-ea"/>
                <a:cs typeface="+mn-cs"/>
              </a:rPr>
              <a:t>questo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periodo</a:t>
            </a:r>
            <a:r>
              <a:rPr lang="en-GB" sz="1200" b="0" i="0" u="none" strike="noStrike" kern="1200" dirty="0">
                <a:solidFill>
                  <a:schemeClr val="tx1"/>
                </a:solidFill>
                <a:effectLst/>
                <a:latin typeface="+mn-lt"/>
                <a:ea typeface="+mn-ea"/>
                <a:cs typeface="+mn-cs"/>
              </a:rPr>
              <a:t> è </a:t>
            </a:r>
            <a:r>
              <a:rPr lang="en-GB" sz="1200" b="0" i="0" u="none" strike="noStrike" kern="1200" dirty="0" err="1">
                <a:solidFill>
                  <a:schemeClr val="tx1"/>
                </a:solidFill>
                <a:effectLst/>
                <a:latin typeface="+mn-lt"/>
                <a:ea typeface="+mn-ea"/>
                <a:cs typeface="+mn-cs"/>
              </a:rPr>
              <a:t>frequente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riscontrare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nelle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ragazze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anemie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sideropeniche</a:t>
            </a:r>
            <a:r>
              <a:rPr lang="en-GB" sz="1200" b="0" i="0" u="none" strike="noStrike" kern="1200" baseline="0" dirty="0">
                <a:solidFill>
                  <a:schemeClr val="tx1"/>
                </a:solidFill>
                <a:effectLst/>
                <a:latin typeface="+mn-lt"/>
                <a:ea typeface="+mn-ea"/>
                <a:cs typeface="+mn-cs"/>
              </a:rPr>
              <a:t> con </a:t>
            </a:r>
            <a:r>
              <a:rPr lang="en-GB" sz="1200" b="0" i="0" u="none" strike="noStrike" kern="1200" baseline="0" dirty="0" err="1">
                <a:solidFill>
                  <a:schemeClr val="tx1"/>
                </a:solidFill>
                <a:effectLst/>
                <a:latin typeface="+mn-lt"/>
                <a:ea typeface="+mn-ea"/>
                <a:cs typeface="+mn-cs"/>
              </a:rPr>
              <a:t>sintomi</a:t>
            </a:r>
            <a:r>
              <a:rPr lang="en-GB" sz="1200" b="0" i="0" u="none" strike="noStrike" kern="1200" baseline="0" dirty="0">
                <a:solidFill>
                  <a:schemeClr val="tx1"/>
                </a:solidFill>
                <a:effectLst/>
                <a:latin typeface="+mn-lt"/>
                <a:ea typeface="+mn-ea"/>
                <a:cs typeface="+mn-cs"/>
              </a:rPr>
              <a:t> di </a:t>
            </a:r>
            <a:r>
              <a:rPr lang="en-GB" sz="1200" b="0" i="0" u="none" strike="noStrike" kern="1200" baseline="0" dirty="0" err="1">
                <a:solidFill>
                  <a:schemeClr val="tx1"/>
                </a:solidFill>
                <a:effectLst/>
                <a:latin typeface="+mn-lt"/>
                <a:ea typeface="+mn-ea"/>
                <a:cs typeface="+mn-cs"/>
              </a:rPr>
              <a:t>affaticamento</a:t>
            </a:r>
            <a:r>
              <a:rPr lang="en-GB" sz="1200" b="0" i="0" u="none" strike="noStrike" kern="1200" baseline="0" dirty="0">
                <a:solidFill>
                  <a:schemeClr val="tx1"/>
                </a:solidFill>
                <a:effectLst/>
                <a:latin typeface="+mn-lt"/>
                <a:ea typeface="+mn-ea"/>
                <a:cs typeface="+mn-cs"/>
              </a:rPr>
              <a:t> e </a:t>
            </a:r>
            <a:r>
              <a:rPr lang="en-GB" sz="1200" b="0" i="0" u="none" strike="noStrike" kern="1200" baseline="0" dirty="0" err="1">
                <a:solidFill>
                  <a:schemeClr val="tx1"/>
                </a:solidFill>
                <a:effectLst/>
                <a:latin typeface="+mn-lt"/>
                <a:ea typeface="+mn-ea"/>
                <a:cs typeface="+mn-cs"/>
              </a:rPr>
              <a:t>mancanza</a:t>
            </a:r>
            <a:r>
              <a:rPr lang="en-GB" sz="1200" b="0" i="0" u="none" strike="noStrike" kern="1200" baseline="0" dirty="0">
                <a:solidFill>
                  <a:schemeClr val="tx1"/>
                </a:solidFill>
                <a:effectLst/>
                <a:latin typeface="+mn-lt"/>
                <a:ea typeface="+mn-ea"/>
                <a:cs typeface="+mn-cs"/>
              </a:rPr>
              <a:t> di </a:t>
            </a:r>
            <a:r>
              <a:rPr lang="en-GB" sz="1200" b="0" i="0" u="none" strike="noStrike" kern="1200" baseline="0" dirty="0" err="1">
                <a:solidFill>
                  <a:schemeClr val="tx1"/>
                </a:solidFill>
                <a:effectLst/>
                <a:latin typeface="+mn-lt"/>
                <a:ea typeface="+mn-ea"/>
                <a:cs typeface="+mn-cs"/>
              </a:rPr>
              <a:t>energia</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4962388E-F7A8-4E39-B4E8-E1BCAB6E8CD3}" type="slidenum">
              <a:rPr lang="it-IT" smtClean="0"/>
              <a:t>8</a:t>
            </a:fld>
            <a:endParaRPr lang="it-IT"/>
          </a:p>
        </p:txBody>
      </p:sp>
    </p:spTree>
    <p:extLst>
      <p:ext uri="{BB962C8B-B14F-4D97-AF65-F5344CB8AC3E}">
        <p14:creationId xmlns:p14="http://schemas.microsoft.com/office/powerpoint/2010/main" val="1788895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Donne vegane</a:t>
            </a:r>
            <a:r>
              <a:rPr lang="it-IT" baseline="0" dirty="0"/>
              <a:t> integrazione…</a:t>
            </a:r>
            <a:endParaRPr lang="it-IT" dirty="0"/>
          </a:p>
        </p:txBody>
      </p:sp>
      <p:sp>
        <p:nvSpPr>
          <p:cNvPr id="4" name="Segnaposto numero diapositiva 3"/>
          <p:cNvSpPr>
            <a:spLocks noGrp="1"/>
          </p:cNvSpPr>
          <p:nvPr>
            <p:ph type="sldNum" sz="quarter" idx="10"/>
          </p:nvPr>
        </p:nvSpPr>
        <p:spPr/>
        <p:txBody>
          <a:bodyPr/>
          <a:lstStyle/>
          <a:p>
            <a:fld id="{4962388E-F7A8-4E39-B4E8-E1BCAB6E8CD3}" type="slidenum">
              <a:rPr lang="it-IT" smtClean="0"/>
              <a:t>9</a:t>
            </a:fld>
            <a:endParaRPr lang="it-IT"/>
          </a:p>
        </p:txBody>
      </p:sp>
    </p:spTree>
    <p:extLst>
      <p:ext uri="{BB962C8B-B14F-4D97-AF65-F5344CB8AC3E}">
        <p14:creationId xmlns:p14="http://schemas.microsoft.com/office/powerpoint/2010/main" val="276259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0DC282F-B86D-40D7-BF73-4FA83118E767}" type="datetimeFigureOut">
              <a:rPr lang="it-IT" smtClean="0"/>
              <a:t>08/10/2024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75D9CC-E7A1-4EFC-9803-CEE82EF2E31B}" type="slidenum">
              <a:rPr lang="it-IT" smtClean="0"/>
              <a:t>‹N›</a:t>
            </a:fld>
            <a:endParaRPr lang="it-IT"/>
          </a:p>
        </p:txBody>
      </p:sp>
    </p:spTree>
    <p:extLst>
      <p:ext uri="{BB962C8B-B14F-4D97-AF65-F5344CB8AC3E}">
        <p14:creationId xmlns:p14="http://schemas.microsoft.com/office/powerpoint/2010/main" val="2154930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0DC282F-B86D-40D7-BF73-4FA83118E767}" type="datetimeFigureOut">
              <a:rPr lang="it-IT" smtClean="0"/>
              <a:t>08/10/2024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75D9CC-E7A1-4EFC-9803-CEE82EF2E31B}" type="slidenum">
              <a:rPr lang="it-IT" smtClean="0"/>
              <a:t>‹N›</a:t>
            </a:fld>
            <a:endParaRPr lang="it-IT"/>
          </a:p>
        </p:txBody>
      </p:sp>
    </p:spTree>
    <p:extLst>
      <p:ext uri="{BB962C8B-B14F-4D97-AF65-F5344CB8AC3E}">
        <p14:creationId xmlns:p14="http://schemas.microsoft.com/office/powerpoint/2010/main" val="3040390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0DC282F-B86D-40D7-BF73-4FA83118E767}" type="datetimeFigureOut">
              <a:rPr lang="it-IT" smtClean="0"/>
              <a:t>08/10/2024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75D9CC-E7A1-4EFC-9803-CEE82EF2E31B}" type="slidenum">
              <a:rPr lang="it-IT" smtClean="0"/>
              <a:t>‹N›</a:t>
            </a:fld>
            <a:endParaRPr lang="it-IT"/>
          </a:p>
        </p:txBody>
      </p:sp>
    </p:spTree>
    <p:extLst>
      <p:ext uri="{BB962C8B-B14F-4D97-AF65-F5344CB8AC3E}">
        <p14:creationId xmlns:p14="http://schemas.microsoft.com/office/powerpoint/2010/main" val="3064238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0DC282F-B86D-40D7-BF73-4FA83118E767}" type="datetimeFigureOut">
              <a:rPr lang="it-IT" smtClean="0"/>
              <a:t>08/10/2024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75D9CC-E7A1-4EFC-9803-CEE82EF2E31B}" type="slidenum">
              <a:rPr lang="it-IT" smtClean="0"/>
              <a:t>‹N›</a:t>
            </a:fld>
            <a:endParaRPr lang="it-IT"/>
          </a:p>
        </p:txBody>
      </p:sp>
    </p:spTree>
    <p:extLst>
      <p:ext uri="{BB962C8B-B14F-4D97-AF65-F5344CB8AC3E}">
        <p14:creationId xmlns:p14="http://schemas.microsoft.com/office/powerpoint/2010/main" val="209683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C0DC282F-B86D-40D7-BF73-4FA83118E767}" type="datetimeFigureOut">
              <a:rPr lang="it-IT" smtClean="0"/>
              <a:t>08/10/2024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75D9CC-E7A1-4EFC-9803-CEE82EF2E31B}" type="slidenum">
              <a:rPr lang="it-IT" smtClean="0"/>
              <a:t>‹N›</a:t>
            </a:fld>
            <a:endParaRPr lang="it-IT"/>
          </a:p>
        </p:txBody>
      </p:sp>
    </p:spTree>
    <p:extLst>
      <p:ext uri="{BB962C8B-B14F-4D97-AF65-F5344CB8AC3E}">
        <p14:creationId xmlns:p14="http://schemas.microsoft.com/office/powerpoint/2010/main" val="22253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0DC282F-B86D-40D7-BF73-4FA83118E767}" type="datetimeFigureOut">
              <a:rPr lang="it-IT" smtClean="0"/>
              <a:t>08/10/2024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75D9CC-E7A1-4EFC-9803-CEE82EF2E31B}" type="slidenum">
              <a:rPr lang="it-IT" smtClean="0"/>
              <a:t>‹N›</a:t>
            </a:fld>
            <a:endParaRPr lang="it-IT"/>
          </a:p>
        </p:txBody>
      </p:sp>
    </p:spTree>
    <p:extLst>
      <p:ext uri="{BB962C8B-B14F-4D97-AF65-F5344CB8AC3E}">
        <p14:creationId xmlns:p14="http://schemas.microsoft.com/office/powerpoint/2010/main" val="1168326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0DC282F-B86D-40D7-BF73-4FA83118E767}" type="datetimeFigureOut">
              <a:rPr lang="it-IT" smtClean="0"/>
              <a:t>08/10/2024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A75D9CC-E7A1-4EFC-9803-CEE82EF2E31B}" type="slidenum">
              <a:rPr lang="it-IT" smtClean="0"/>
              <a:t>‹N›</a:t>
            </a:fld>
            <a:endParaRPr lang="it-IT"/>
          </a:p>
        </p:txBody>
      </p:sp>
    </p:spTree>
    <p:extLst>
      <p:ext uri="{BB962C8B-B14F-4D97-AF65-F5344CB8AC3E}">
        <p14:creationId xmlns:p14="http://schemas.microsoft.com/office/powerpoint/2010/main" val="130385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C0DC282F-B86D-40D7-BF73-4FA83118E767}" type="datetimeFigureOut">
              <a:rPr lang="it-IT" smtClean="0"/>
              <a:t>08/10/2024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A75D9CC-E7A1-4EFC-9803-CEE82EF2E31B}" type="slidenum">
              <a:rPr lang="it-IT" smtClean="0"/>
              <a:t>‹N›</a:t>
            </a:fld>
            <a:endParaRPr lang="it-IT"/>
          </a:p>
        </p:txBody>
      </p:sp>
    </p:spTree>
    <p:extLst>
      <p:ext uri="{BB962C8B-B14F-4D97-AF65-F5344CB8AC3E}">
        <p14:creationId xmlns:p14="http://schemas.microsoft.com/office/powerpoint/2010/main" val="290363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0DC282F-B86D-40D7-BF73-4FA83118E767}" type="datetimeFigureOut">
              <a:rPr lang="it-IT" smtClean="0"/>
              <a:t>08/10/2024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A75D9CC-E7A1-4EFC-9803-CEE82EF2E31B}" type="slidenum">
              <a:rPr lang="it-IT" smtClean="0"/>
              <a:t>‹N›</a:t>
            </a:fld>
            <a:endParaRPr lang="it-IT"/>
          </a:p>
        </p:txBody>
      </p:sp>
    </p:spTree>
    <p:extLst>
      <p:ext uri="{BB962C8B-B14F-4D97-AF65-F5344CB8AC3E}">
        <p14:creationId xmlns:p14="http://schemas.microsoft.com/office/powerpoint/2010/main" val="699705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C0DC282F-B86D-40D7-BF73-4FA83118E767}" type="datetimeFigureOut">
              <a:rPr lang="it-IT" smtClean="0"/>
              <a:t>08/10/2024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75D9CC-E7A1-4EFC-9803-CEE82EF2E31B}" type="slidenum">
              <a:rPr lang="it-IT" smtClean="0"/>
              <a:t>‹N›</a:t>
            </a:fld>
            <a:endParaRPr lang="it-IT"/>
          </a:p>
        </p:txBody>
      </p:sp>
    </p:spTree>
    <p:extLst>
      <p:ext uri="{BB962C8B-B14F-4D97-AF65-F5344CB8AC3E}">
        <p14:creationId xmlns:p14="http://schemas.microsoft.com/office/powerpoint/2010/main" val="82611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C0DC282F-B86D-40D7-BF73-4FA83118E767}" type="datetimeFigureOut">
              <a:rPr lang="it-IT" smtClean="0"/>
              <a:t>08/10/2024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75D9CC-E7A1-4EFC-9803-CEE82EF2E31B}" type="slidenum">
              <a:rPr lang="it-IT" smtClean="0"/>
              <a:t>‹N›</a:t>
            </a:fld>
            <a:endParaRPr lang="it-IT"/>
          </a:p>
        </p:txBody>
      </p:sp>
    </p:spTree>
    <p:extLst>
      <p:ext uri="{BB962C8B-B14F-4D97-AF65-F5344CB8AC3E}">
        <p14:creationId xmlns:p14="http://schemas.microsoft.com/office/powerpoint/2010/main" val="2133501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C282F-B86D-40D7-BF73-4FA83118E767}" type="datetimeFigureOut">
              <a:rPr lang="it-IT" smtClean="0"/>
              <a:t>08/10/2024</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5D9CC-E7A1-4EFC-9803-CEE82EF2E31B}" type="slidenum">
              <a:rPr lang="it-IT" smtClean="0"/>
              <a:t>‹N›</a:t>
            </a:fld>
            <a:endParaRPr lang="it-IT"/>
          </a:p>
        </p:txBody>
      </p:sp>
    </p:spTree>
    <p:extLst>
      <p:ext uri="{BB962C8B-B14F-4D97-AF65-F5344CB8AC3E}">
        <p14:creationId xmlns:p14="http://schemas.microsoft.com/office/powerpoint/2010/main" val="1855867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my-personaltrainer.it/salute/cortisonici.html" TargetMode="External"/><Relationship Id="rId3" Type="http://schemas.openxmlformats.org/officeDocument/2006/relationships/image" Target="../media/image43.png"/><Relationship Id="rId7" Type="http://schemas.openxmlformats.org/officeDocument/2006/relationships/hyperlink" Target="https://www.my-personaltrainer.it/sali-minerali/magnesio.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my-personaltrainer.it/vitamina-k.html" TargetMode="External"/><Relationship Id="rId5" Type="http://schemas.openxmlformats.org/officeDocument/2006/relationships/hyperlink" Target="https://www.my-personaltrainer.it/proteine.htm" TargetMode="External"/><Relationship Id="rId10" Type="http://schemas.openxmlformats.org/officeDocument/2006/relationships/hyperlink" Target="https://www.my-personaltrainer.it/carenza-di-calcio.html" TargetMode="External"/><Relationship Id="rId4" Type="http://schemas.openxmlformats.org/officeDocument/2006/relationships/hyperlink" Target="https://www.my-personaltrainer.it/peso-forma.html" TargetMode="External"/><Relationship Id="rId9" Type="http://schemas.openxmlformats.org/officeDocument/2006/relationships/hyperlink" Target="https://www.my-personaltrainer.it/salute/eparina.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19501" y="3675515"/>
            <a:ext cx="7291450" cy="2784658"/>
          </a:xfrm>
          <a:ln>
            <a:noFill/>
          </a:ln>
        </p:spPr>
        <p:txBody>
          <a:bodyPr>
            <a:normAutofit/>
          </a:bodyPr>
          <a:lstStyle/>
          <a:p>
            <a:pPr algn="ctr">
              <a:lnSpc>
                <a:spcPct val="100000"/>
              </a:lnSpc>
            </a:pPr>
            <a:r>
              <a:rPr lang="it-IT" sz="2800" b="1" dirty="0">
                <a:solidFill>
                  <a:srgbClr val="7030A0"/>
                </a:solidFill>
                <a:latin typeface="+mn-lt"/>
              </a:rPr>
              <a:t>RISCHIO NUTRIZIONALE E INTEGRAZIONI NELLE VARIE FASI DELLA VITA DELLA DONNA</a:t>
            </a:r>
            <a:r>
              <a:rPr lang="it-IT" sz="2800" b="1" dirty="0">
                <a:solidFill>
                  <a:srgbClr val="7030A0"/>
                </a:solidFill>
              </a:rPr>
              <a:t/>
            </a:r>
            <a:br>
              <a:rPr lang="it-IT" sz="2800" b="1" dirty="0">
                <a:solidFill>
                  <a:srgbClr val="7030A0"/>
                </a:solidFill>
              </a:rPr>
            </a:br>
            <a:r>
              <a:rPr lang="it-IT" sz="2800" dirty="0">
                <a:solidFill>
                  <a:srgbClr val="7030A0"/>
                </a:solidFill>
              </a:rPr>
              <a:t/>
            </a:r>
            <a:br>
              <a:rPr lang="it-IT" sz="2800" dirty="0">
                <a:solidFill>
                  <a:srgbClr val="7030A0"/>
                </a:solidFill>
              </a:rPr>
            </a:br>
            <a:r>
              <a:rPr lang="it-IT" sz="2400" dirty="0" err="1">
                <a:solidFill>
                  <a:srgbClr val="002060"/>
                </a:solidFill>
                <a:latin typeface="+mn-lt"/>
              </a:rPr>
              <a:t>Dott.sse</a:t>
            </a:r>
            <a:r>
              <a:rPr lang="it-IT" sz="2400" dirty="0">
                <a:solidFill>
                  <a:srgbClr val="002060"/>
                </a:solidFill>
                <a:latin typeface="+mn-lt"/>
              </a:rPr>
              <a:t> Ilenia Carnazza, Alessandra </a:t>
            </a:r>
            <a:r>
              <a:rPr lang="it-IT" sz="2400" dirty="0" err="1">
                <a:solidFill>
                  <a:srgbClr val="002060"/>
                </a:solidFill>
                <a:latin typeface="+mn-lt"/>
              </a:rPr>
              <a:t>Teofrasti</a:t>
            </a:r>
            <a:r>
              <a:rPr lang="it-IT" sz="2400" dirty="0">
                <a:solidFill>
                  <a:srgbClr val="002060"/>
                </a:solidFill>
                <a:latin typeface="+mn-lt"/>
              </a:rPr>
              <a:t>  </a:t>
            </a:r>
            <a:br>
              <a:rPr lang="it-IT" sz="2400" dirty="0">
                <a:solidFill>
                  <a:srgbClr val="002060"/>
                </a:solidFill>
                <a:latin typeface="+mn-lt"/>
              </a:rPr>
            </a:br>
            <a:r>
              <a:rPr lang="it-IT" sz="2400" i="1" dirty="0">
                <a:solidFill>
                  <a:srgbClr val="002060"/>
                </a:solidFill>
                <a:latin typeface="+mn-lt"/>
              </a:rPr>
              <a:t>Dietiste </a:t>
            </a:r>
            <a:r>
              <a:rPr lang="it-IT" sz="2400" i="1" dirty="0" smtClean="0">
                <a:solidFill>
                  <a:srgbClr val="002060"/>
                </a:solidFill>
                <a:latin typeface="+mn-lt"/>
              </a:rPr>
              <a:t/>
            </a:r>
            <a:br>
              <a:rPr lang="it-IT" sz="2400" i="1" dirty="0" smtClean="0">
                <a:solidFill>
                  <a:srgbClr val="002060"/>
                </a:solidFill>
                <a:latin typeface="+mn-lt"/>
              </a:rPr>
            </a:br>
            <a:r>
              <a:rPr lang="it-IT" sz="1800" i="1" dirty="0" smtClean="0">
                <a:solidFill>
                  <a:srgbClr val="002060"/>
                </a:solidFill>
                <a:latin typeface="+mn-lt"/>
              </a:rPr>
              <a:t>S.C Endocrinologia, Andrologia, Malattie del Metabolismo </a:t>
            </a:r>
            <a:r>
              <a:rPr lang="it-IT" sz="1800" dirty="0">
                <a:solidFill>
                  <a:srgbClr val="002060"/>
                </a:solidFill>
                <a:latin typeface="+mn-lt"/>
              </a:rPr>
              <a:t/>
            </a:r>
            <a:br>
              <a:rPr lang="it-IT" sz="1800" dirty="0">
                <a:solidFill>
                  <a:srgbClr val="002060"/>
                </a:solidFill>
                <a:latin typeface="+mn-lt"/>
              </a:rPr>
            </a:br>
            <a:r>
              <a:rPr lang="it-IT" sz="1800" dirty="0">
                <a:solidFill>
                  <a:srgbClr val="002060"/>
                </a:solidFill>
                <a:latin typeface="+mn-lt"/>
              </a:rPr>
              <a:t>Azienda Ospedaliera S. Maria - Terni</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2840" r="17963" b="8476"/>
          <a:stretch/>
        </p:blipFill>
        <p:spPr bwMode="auto">
          <a:xfrm>
            <a:off x="261418" y="356255"/>
            <a:ext cx="4332358" cy="5985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encrypted-tbn0.gstatic.com/images?q=tbn:ANd9GcQVkAoKMgTZ6kvc9bVM5HcnXDrufrUoHbbmTQ&am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535" y="353331"/>
            <a:ext cx="5011387" cy="3262809"/>
          </a:xfrm>
          <a:prstGeom prst="rect">
            <a:avLst/>
          </a:prstGeom>
          <a:noFill/>
          <a:ln w="1905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9531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445" t="20666" r="20667" b="21111"/>
          <a:stretch/>
        </p:blipFill>
        <p:spPr bwMode="auto">
          <a:xfrm>
            <a:off x="152401" y="257175"/>
            <a:ext cx="1200150" cy="114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600074" y="2012811"/>
            <a:ext cx="4857751" cy="2997339"/>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it-IT" sz="1600" dirty="0">
                <a:solidFill>
                  <a:schemeClr val="accent5">
                    <a:lumMod val="50000"/>
                  </a:schemeClr>
                </a:solidFill>
              </a:rPr>
              <a:t>8,5 mg in 100 g di rosmarino</a:t>
            </a:r>
          </a:p>
          <a:p>
            <a:pPr marL="285750" indent="-285750">
              <a:lnSpc>
                <a:spcPct val="150000"/>
              </a:lnSpc>
              <a:buFont typeface="Wingdings" panose="05000000000000000000" pitchFamily="2" charset="2"/>
              <a:buChar char="q"/>
            </a:pPr>
            <a:r>
              <a:rPr lang="it-IT" sz="1600" dirty="0">
                <a:solidFill>
                  <a:schemeClr val="accent5">
                    <a:lumMod val="50000"/>
                  </a:schemeClr>
                </a:solidFill>
              </a:rPr>
              <a:t>5,5 mg in 100 g di rucola </a:t>
            </a:r>
          </a:p>
          <a:p>
            <a:pPr marL="285750" indent="-285750">
              <a:lnSpc>
                <a:spcPct val="150000"/>
              </a:lnSpc>
              <a:buFont typeface="Wingdings" panose="05000000000000000000" pitchFamily="2" charset="2"/>
              <a:buChar char="q"/>
            </a:pPr>
            <a:r>
              <a:rPr lang="it-IT" sz="1600" dirty="0">
                <a:solidFill>
                  <a:schemeClr val="accent5">
                    <a:lumMod val="50000"/>
                  </a:schemeClr>
                </a:solidFill>
              </a:rPr>
              <a:t>3 mg in 100 g di frutta secca</a:t>
            </a:r>
          </a:p>
          <a:p>
            <a:pPr marL="285750" indent="-285750">
              <a:lnSpc>
                <a:spcPct val="150000"/>
              </a:lnSpc>
              <a:buFont typeface="Wingdings" panose="05000000000000000000" pitchFamily="2" charset="2"/>
              <a:buChar char="q"/>
            </a:pPr>
            <a:r>
              <a:rPr lang="it-IT" sz="1600" dirty="0">
                <a:solidFill>
                  <a:schemeClr val="accent5">
                    <a:lumMod val="50000"/>
                  </a:schemeClr>
                </a:solidFill>
              </a:rPr>
              <a:t>2- 3  mg in 100 g di legumi cotti </a:t>
            </a:r>
          </a:p>
          <a:p>
            <a:pPr marL="285750" indent="-285750">
              <a:lnSpc>
                <a:spcPct val="150000"/>
              </a:lnSpc>
              <a:buFont typeface="Wingdings" panose="05000000000000000000" pitchFamily="2" charset="2"/>
              <a:buChar char="q"/>
            </a:pPr>
            <a:r>
              <a:rPr lang="it-IT" sz="1600" dirty="0">
                <a:solidFill>
                  <a:schemeClr val="accent5">
                    <a:lumMod val="50000"/>
                  </a:schemeClr>
                </a:solidFill>
              </a:rPr>
              <a:t>2 - 3 mg in 100 g di pane integrale </a:t>
            </a:r>
          </a:p>
          <a:p>
            <a:pPr marL="285750" indent="-285750">
              <a:lnSpc>
                <a:spcPct val="150000"/>
              </a:lnSpc>
              <a:buFont typeface="Wingdings" panose="05000000000000000000" pitchFamily="2" charset="2"/>
              <a:buChar char="q"/>
            </a:pPr>
            <a:r>
              <a:rPr lang="it-IT" sz="1600" dirty="0">
                <a:solidFill>
                  <a:schemeClr val="accent5">
                    <a:lumMod val="50000"/>
                  </a:schemeClr>
                </a:solidFill>
              </a:rPr>
              <a:t>1,2 – 2 mg in 100 g di verdure come cavoli, spinaci…</a:t>
            </a:r>
          </a:p>
          <a:p>
            <a:pPr marL="285750" indent="-285750">
              <a:buFont typeface="Wingdings" panose="05000000000000000000" pitchFamily="2" charset="2"/>
              <a:buChar char="q"/>
            </a:pPr>
            <a:endParaRPr lang="it-IT" sz="1400" dirty="0">
              <a:solidFill>
                <a:schemeClr val="accent5">
                  <a:lumMod val="50000"/>
                </a:schemeClr>
              </a:solidFill>
            </a:endParaRPr>
          </a:p>
          <a:p>
            <a:pPr marL="285750" indent="-285750">
              <a:buFont typeface="Wingdings" panose="05000000000000000000" pitchFamily="2" charset="2"/>
              <a:buChar char="q"/>
            </a:pPr>
            <a:endParaRPr lang="it-IT" sz="1400" dirty="0">
              <a:solidFill>
                <a:schemeClr val="accent5">
                  <a:lumMod val="50000"/>
                </a:schemeClr>
              </a:solidFill>
            </a:endParaRPr>
          </a:p>
          <a:p>
            <a:pPr marL="285750" indent="-285750">
              <a:buFont typeface="Wingdings" panose="05000000000000000000" pitchFamily="2" charset="2"/>
              <a:buChar char="q"/>
            </a:pPr>
            <a:endParaRPr lang="it-IT" sz="1400" dirty="0">
              <a:solidFill>
                <a:schemeClr val="accent5">
                  <a:lumMod val="50000"/>
                </a:schemeClr>
              </a:solidFill>
            </a:endParaRPr>
          </a:p>
        </p:txBody>
      </p:sp>
      <p:sp>
        <p:nvSpPr>
          <p:cNvPr id="12" name="CasellaDiTesto 11"/>
          <p:cNvSpPr txBox="1"/>
          <p:nvPr/>
        </p:nvSpPr>
        <p:spPr>
          <a:xfrm>
            <a:off x="7600944" y="2072005"/>
            <a:ext cx="4419605" cy="2585323"/>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it-IT" sz="1600" dirty="0">
                <a:solidFill>
                  <a:schemeClr val="accent5">
                    <a:lumMod val="50000"/>
                  </a:schemeClr>
                </a:solidFill>
              </a:rPr>
              <a:t>8,8 mg in 100 g di fegato di bovino</a:t>
            </a:r>
          </a:p>
          <a:p>
            <a:pPr marL="285750" indent="-285750">
              <a:lnSpc>
                <a:spcPct val="150000"/>
              </a:lnSpc>
              <a:buFont typeface="Wingdings" panose="05000000000000000000" pitchFamily="2" charset="2"/>
              <a:buChar char="q"/>
            </a:pPr>
            <a:r>
              <a:rPr lang="it-IT" sz="1600" dirty="0">
                <a:solidFill>
                  <a:schemeClr val="accent5">
                    <a:lumMod val="50000"/>
                  </a:schemeClr>
                </a:solidFill>
              </a:rPr>
              <a:t> 4,9 mg in 100 g di tuorlo d’uovo </a:t>
            </a:r>
          </a:p>
          <a:p>
            <a:pPr marL="285750" indent="-285750">
              <a:lnSpc>
                <a:spcPct val="150000"/>
              </a:lnSpc>
              <a:buFont typeface="Wingdings" panose="05000000000000000000" pitchFamily="2" charset="2"/>
              <a:buChar char="q"/>
            </a:pPr>
            <a:r>
              <a:rPr lang="it-IT" sz="1600" dirty="0">
                <a:solidFill>
                  <a:schemeClr val="accent5">
                    <a:lumMod val="50000"/>
                  </a:schemeClr>
                </a:solidFill>
              </a:rPr>
              <a:t>1,5 – 2 mg in 100 g di carne rossa</a:t>
            </a:r>
          </a:p>
          <a:p>
            <a:pPr marL="285750" indent="-285750">
              <a:lnSpc>
                <a:spcPct val="150000"/>
              </a:lnSpc>
              <a:buFont typeface="Wingdings" panose="05000000000000000000" pitchFamily="2" charset="2"/>
              <a:buChar char="q"/>
            </a:pPr>
            <a:r>
              <a:rPr lang="it-IT" sz="1600" dirty="0">
                <a:solidFill>
                  <a:schemeClr val="accent5">
                    <a:lumMod val="50000"/>
                  </a:schemeClr>
                </a:solidFill>
              </a:rPr>
              <a:t>1 mg in 100 g di carne bianca</a:t>
            </a:r>
          </a:p>
          <a:p>
            <a:pPr marL="285750" indent="-285750">
              <a:lnSpc>
                <a:spcPct val="150000"/>
              </a:lnSpc>
              <a:buFont typeface="Wingdings" panose="05000000000000000000" pitchFamily="2" charset="2"/>
              <a:buChar char="q"/>
            </a:pPr>
            <a:r>
              <a:rPr lang="it-IT" sz="1600" dirty="0">
                <a:solidFill>
                  <a:schemeClr val="accent5">
                    <a:lumMod val="50000"/>
                  </a:schemeClr>
                </a:solidFill>
              </a:rPr>
              <a:t>0,7  -  1, 5 mg in 100 g di pesce come tonno</a:t>
            </a:r>
          </a:p>
          <a:p>
            <a:endParaRPr lang="it-IT" sz="1400" dirty="0">
              <a:solidFill>
                <a:schemeClr val="accent5">
                  <a:lumMod val="50000"/>
                </a:schemeClr>
              </a:solidFill>
            </a:endParaRPr>
          </a:p>
          <a:p>
            <a:pPr marL="285750" indent="-285750">
              <a:buFont typeface="Wingdings" panose="05000000000000000000" pitchFamily="2" charset="2"/>
              <a:buChar char="q"/>
            </a:pPr>
            <a:endParaRPr lang="it-IT" sz="1400" dirty="0">
              <a:solidFill>
                <a:schemeClr val="accent5">
                  <a:lumMod val="50000"/>
                </a:schemeClr>
              </a:solidFill>
            </a:endParaRPr>
          </a:p>
          <a:p>
            <a:pPr marL="285750" indent="-285750">
              <a:buFont typeface="Wingdings" panose="05000000000000000000" pitchFamily="2" charset="2"/>
              <a:buChar char="q"/>
            </a:pPr>
            <a:endParaRPr lang="it-IT" sz="1400" dirty="0">
              <a:solidFill>
                <a:schemeClr val="accent5">
                  <a:lumMod val="50000"/>
                </a:schemeClr>
              </a:solidFill>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574" y="492523"/>
            <a:ext cx="1371600" cy="1878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7865" y="607459"/>
            <a:ext cx="1324030" cy="173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asellaDiTesto 17"/>
          <p:cNvSpPr txBox="1"/>
          <p:nvPr/>
        </p:nvSpPr>
        <p:spPr>
          <a:xfrm>
            <a:off x="5205411" y="1343025"/>
            <a:ext cx="942975" cy="646331"/>
          </a:xfrm>
          <a:prstGeom prst="rect">
            <a:avLst/>
          </a:prstGeom>
          <a:noFill/>
        </p:spPr>
        <p:txBody>
          <a:bodyPr wrap="square" rtlCol="0">
            <a:spAutoFit/>
          </a:bodyPr>
          <a:lstStyle/>
          <a:p>
            <a:r>
              <a:rPr lang="it-IT" sz="3600" dirty="0">
                <a:solidFill>
                  <a:schemeClr val="accent5">
                    <a:lumMod val="50000"/>
                  </a:schemeClr>
                </a:solidFill>
              </a:rPr>
              <a:t>VS</a:t>
            </a:r>
          </a:p>
        </p:txBody>
      </p:sp>
      <p:sp>
        <p:nvSpPr>
          <p:cNvPr id="19" name="CasellaDiTesto 18"/>
          <p:cNvSpPr txBox="1"/>
          <p:nvPr/>
        </p:nvSpPr>
        <p:spPr>
          <a:xfrm>
            <a:off x="695324" y="1598097"/>
            <a:ext cx="2714625" cy="400110"/>
          </a:xfrm>
          <a:prstGeom prst="rect">
            <a:avLst/>
          </a:prstGeom>
          <a:noFill/>
        </p:spPr>
        <p:txBody>
          <a:bodyPr wrap="square" rtlCol="0">
            <a:spAutoFit/>
          </a:bodyPr>
          <a:lstStyle/>
          <a:p>
            <a:pPr algn="ctr"/>
            <a:r>
              <a:rPr lang="it-IT" sz="2000" b="1" dirty="0">
                <a:solidFill>
                  <a:schemeClr val="accent5">
                    <a:lumMod val="50000"/>
                  </a:schemeClr>
                </a:solidFill>
              </a:rPr>
              <a:t>FERRO NON EME</a:t>
            </a:r>
          </a:p>
        </p:txBody>
      </p:sp>
      <p:sp>
        <p:nvSpPr>
          <p:cNvPr id="23" name="CasellaDiTesto 22"/>
          <p:cNvSpPr txBox="1"/>
          <p:nvPr/>
        </p:nvSpPr>
        <p:spPr>
          <a:xfrm>
            <a:off x="7953375" y="1617147"/>
            <a:ext cx="2228848" cy="400110"/>
          </a:xfrm>
          <a:prstGeom prst="rect">
            <a:avLst/>
          </a:prstGeom>
          <a:noFill/>
        </p:spPr>
        <p:txBody>
          <a:bodyPr wrap="square" rtlCol="0">
            <a:spAutoFit/>
          </a:bodyPr>
          <a:lstStyle/>
          <a:p>
            <a:pPr algn="ctr"/>
            <a:r>
              <a:rPr lang="it-IT" sz="2000" b="1" dirty="0">
                <a:solidFill>
                  <a:schemeClr val="accent5">
                    <a:lumMod val="50000"/>
                  </a:schemeClr>
                </a:solidFill>
              </a:rPr>
              <a:t>FERRO EME</a:t>
            </a:r>
          </a:p>
        </p:txBody>
      </p:sp>
      <p:sp>
        <p:nvSpPr>
          <p:cNvPr id="20" name="CasellaDiTesto 19"/>
          <p:cNvSpPr txBox="1"/>
          <p:nvPr/>
        </p:nvSpPr>
        <p:spPr>
          <a:xfrm>
            <a:off x="2946398" y="4730749"/>
            <a:ext cx="6438902" cy="1951753"/>
          </a:xfrm>
          <a:prstGeom prst="rect">
            <a:avLst/>
          </a:prstGeom>
          <a:ln w="19050">
            <a:solidFill>
              <a:srgbClr val="7030A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solidFill>
                  <a:schemeClr val="accent5">
                    <a:lumMod val="50000"/>
                  </a:schemeClr>
                </a:solidFill>
              </a:rPr>
              <a:t>COME INCREMENTARE L’ASSORBIMENTO DEL FERRO?</a:t>
            </a:r>
          </a:p>
          <a:p>
            <a:pPr marL="285750" indent="-285750">
              <a:lnSpc>
                <a:spcPct val="150000"/>
              </a:lnSpc>
              <a:buFont typeface="Wingdings" panose="05000000000000000000" pitchFamily="2" charset="2"/>
              <a:buChar char="ü"/>
            </a:pPr>
            <a:r>
              <a:rPr lang="it-IT" sz="1400" dirty="0">
                <a:solidFill>
                  <a:schemeClr val="accent5">
                    <a:lumMod val="50000"/>
                  </a:schemeClr>
                </a:solidFill>
              </a:rPr>
              <a:t>Condire i piatti con succo e scorza di agrumi o con peperoncino fresco</a:t>
            </a:r>
          </a:p>
          <a:p>
            <a:pPr marL="285750" indent="-285750">
              <a:lnSpc>
                <a:spcPct val="150000"/>
              </a:lnSpc>
              <a:buFont typeface="Wingdings" panose="05000000000000000000" pitchFamily="2" charset="2"/>
              <a:buChar char="ü"/>
            </a:pPr>
            <a:r>
              <a:rPr lang="it-IT" sz="1400" dirty="0">
                <a:solidFill>
                  <a:schemeClr val="accent5">
                    <a:lumMod val="50000"/>
                  </a:schemeClr>
                </a:solidFill>
              </a:rPr>
              <a:t>Scegliere come contorno verdure fresche ricche di vitamina C </a:t>
            </a:r>
          </a:p>
          <a:p>
            <a:pPr marL="285750" indent="-285750">
              <a:lnSpc>
                <a:spcPct val="150000"/>
              </a:lnSpc>
              <a:buFont typeface="Wingdings" panose="05000000000000000000" pitchFamily="2" charset="2"/>
              <a:buChar char="ü"/>
            </a:pPr>
            <a:r>
              <a:rPr lang="it-IT" sz="1400" dirty="0">
                <a:solidFill>
                  <a:schemeClr val="accent5">
                    <a:lumMod val="50000"/>
                  </a:schemeClr>
                </a:solidFill>
              </a:rPr>
              <a:t>Concludere il pasto con una porzione di frutta ricca di vitamina C</a:t>
            </a:r>
          </a:p>
          <a:p>
            <a:pPr marL="285750" indent="-285750">
              <a:lnSpc>
                <a:spcPct val="150000"/>
              </a:lnSpc>
              <a:buFont typeface="Wingdings" panose="05000000000000000000" pitchFamily="2" charset="2"/>
              <a:buChar char="ü"/>
            </a:pPr>
            <a:r>
              <a:rPr lang="it-IT" sz="1400" dirty="0">
                <a:solidFill>
                  <a:schemeClr val="accent5">
                    <a:lumMod val="50000"/>
                  </a:schemeClr>
                </a:solidFill>
              </a:rPr>
              <a:t>Aumentare i tempi di ammollo dei legumi prima della cottura per ridurre i </a:t>
            </a:r>
            <a:r>
              <a:rPr lang="it-IT" sz="1400" dirty="0" err="1">
                <a:solidFill>
                  <a:schemeClr val="accent5">
                    <a:lumMod val="50000"/>
                  </a:schemeClr>
                </a:solidFill>
              </a:rPr>
              <a:t>fitati</a:t>
            </a:r>
            <a:endParaRPr lang="it-IT" sz="1400" dirty="0">
              <a:solidFill>
                <a:schemeClr val="accent5">
                  <a:lumMod val="50000"/>
                </a:schemeClr>
              </a:solidFill>
            </a:endParaRPr>
          </a:p>
          <a:p>
            <a:pPr marL="285750" indent="-285750">
              <a:lnSpc>
                <a:spcPct val="150000"/>
              </a:lnSpc>
              <a:buFont typeface="Wingdings" panose="05000000000000000000" pitchFamily="2" charset="2"/>
              <a:buChar char="ü"/>
            </a:pPr>
            <a:r>
              <a:rPr lang="it-IT" sz="1400" dirty="0">
                <a:solidFill>
                  <a:schemeClr val="accent5">
                    <a:lumMod val="50000"/>
                  </a:schemeClr>
                </a:solidFill>
              </a:rPr>
              <a:t>Evitare di bere tè o caffè subito dopo i pasti</a:t>
            </a:r>
          </a:p>
        </p:txBody>
      </p:sp>
    </p:spTree>
    <p:extLst>
      <p:ext uri="{BB962C8B-B14F-4D97-AF65-F5344CB8AC3E}">
        <p14:creationId xmlns:p14="http://schemas.microsoft.com/office/powerpoint/2010/main" val="3907697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02996" y="249586"/>
            <a:ext cx="7334865" cy="107202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t>Adolescenza </a:t>
            </a:r>
          </a:p>
        </p:txBody>
      </p:sp>
      <p:sp>
        <p:nvSpPr>
          <p:cNvPr id="3" name="CasellaDiTesto 2"/>
          <p:cNvSpPr txBox="1"/>
          <p:nvPr/>
        </p:nvSpPr>
        <p:spPr>
          <a:xfrm>
            <a:off x="-25117" y="1420968"/>
            <a:ext cx="12284576" cy="584775"/>
          </a:xfrm>
          <a:prstGeom prst="rect">
            <a:avLst/>
          </a:prstGeom>
          <a:noFill/>
        </p:spPr>
        <p:txBody>
          <a:bodyPr wrap="square" rtlCol="0">
            <a:spAutoFit/>
          </a:bodyPr>
          <a:lstStyle/>
          <a:p>
            <a:pPr algn="ctr"/>
            <a:r>
              <a:rPr lang="it-IT" sz="1600" b="1" dirty="0">
                <a:solidFill>
                  <a:schemeClr val="accent5">
                    <a:lumMod val="50000"/>
                  </a:schemeClr>
                </a:solidFill>
              </a:rPr>
              <a:t>SINDROME PREMESTRUALE </a:t>
            </a:r>
            <a:r>
              <a:rPr lang="it-IT" sz="1600" b="1" dirty="0" smtClean="0">
                <a:solidFill>
                  <a:schemeClr val="accent5">
                    <a:lumMod val="50000"/>
                  </a:schemeClr>
                </a:solidFill>
              </a:rPr>
              <a:t>(PMS):</a:t>
            </a:r>
            <a:endParaRPr lang="it-IT" sz="1600" b="1" dirty="0">
              <a:solidFill>
                <a:schemeClr val="accent5">
                  <a:lumMod val="50000"/>
                </a:schemeClr>
              </a:solidFill>
            </a:endParaRPr>
          </a:p>
          <a:p>
            <a:pPr algn="ctr"/>
            <a:endParaRPr lang="it-IT" sz="1600" b="1" dirty="0">
              <a:solidFill>
                <a:schemeClr val="accent5">
                  <a:lumMod val="50000"/>
                </a:schemeClr>
              </a:solidFill>
            </a:endParaRPr>
          </a:p>
        </p:txBody>
      </p:sp>
      <p:sp>
        <p:nvSpPr>
          <p:cNvPr id="5" name="CasellaDiTesto 4"/>
          <p:cNvSpPr txBox="1"/>
          <p:nvPr/>
        </p:nvSpPr>
        <p:spPr>
          <a:xfrm>
            <a:off x="82182" y="1825337"/>
            <a:ext cx="12043144" cy="1846659"/>
          </a:xfrm>
          <a:prstGeom prst="rect">
            <a:avLst/>
          </a:prstGeom>
          <a:noFill/>
          <a:ln>
            <a:solidFill>
              <a:srgbClr val="002060"/>
            </a:solidFill>
          </a:ln>
        </p:spPr>
        <p:txBody>
          <a:bodyPr wrap="square" rtlCol="0">
            <a:spAutoFit/>
          </a:bodyPr>
          <a:lstStyle/>
          <a:p>
            <a:r>
              <a:rPr lang="it-IT" sz="1600" b="1" u="sng" dirty="0">
                <a:solidFill>
                  <a:schemeClr val="accent5">
                    <a:lumMod val="50000"/>
                  </a:schemeClr>
                </a:solidFill>
                <a:latin typeface="+mj-lt"/>
              </a:rPr>
              <a:t>Dal primo giorno di ciclo fino </a:t>
            </a:r>
            <a:r>
              <a:rPr lang="it-IT" sz="1600" b="1" u="sng" dirty="0" smtClean="0">
                <a:solidFill>
                  <a:schemeClr val="accent5">
                    <a:lumMod val="50000"/>
                  </a:schemeClr>
                </a:solidFill>
                <a:latin typeface="+mj-lt"/>
              </a:rPr>
              <a:t>all’ovulazione</a:t>
            </a:r>
          </a:p>
          <a:p>
            <a:endParaRPr lang="it-IT" sz="1400" b="1" u="sng" dirty="0">
              <a:solidFill>
                <a:schemeClr val="accent5">
                  <a:lumMod val="50000"/>
                </a:schemeClr>
              </a:solidFill>
              <a:latin typeface="+mj-lt"/>
            </a:endParaRPr>
          </a:p>
          <a:p>
            <a:pPr marL="285750" indent="-285750">
              <a:lnSpc>
                <a:spcPct val="150000"/>
              </a:lnSpc>
              <a:buFont typeface="Wingdings" panose="05000000000000000000" pitchFamily="2" charset="2"/>
              <a:buChar char="q"/>
            </a:pPr>
            <a:r>
              <a:rPr lang="it-IT" sz="1400" b="1" dirty="0">
                <a:solidFill>
                  <a:srgbClr val="990099"/>
                </a:solidFill>
              </a:rPr>
              <a:t>Evitare latticini </a:t>
            </a:r>
            <a:r>
              <a:rPr lang="it-IT" sz="1400" dirty="0">
                <a:solidFill>
                  <a:schemeClr val="accent5">
                    <a:lumMod val="50000"/>
                  </a:schemeClr>
                </a:solidFill>
              </a:rPr>
              <a:t>(perché il calcio contenuto in questi cibi ha funzione pro-coagulante che rallenta il flusso durante i primi giorni di ciclo mestruale)</a:t>
            </a:r>
          </a:p>
          <a:p>
            <a:pPr marL="285750" indent="-285750">
              <a:lnSpc>
                <a:spcPct val="150000"/>
              </a:lnSpc>
              <a:buFont typeface="Wingdings" panose="05000000000000000000" pitchFamily="2" charset="2"/>
              <a:buChar char="q"/>
            </a:pPr>
            <a:r>
              <a:rPr lang="it-IT" sz="1400" b="1" dirty="0">
                <a:solidFill>
                  <a:srgbClr val="990099"/>
                </a:solidFill>
              </a:rPr>
              <a:t>Non limitare i grassi buoni </a:t>
            </a:r>
            <a:r>
              <a:rPr lang="it-IT" sz="1400" dirty="0">
                <a:solidFill>
                  <a:schemeClr val="accent5">
                    <a:lumMod val="50000"/>
                  </a:schemeClr>
                </a:solidFill>
              </a:rPr>
              <a:t>come l’olio e quelli contenuti nella frutta a guscio </a:t>
            </a:r>
          </a:p>
          <a:p>
            <a:pPr marL="285750" indent="-285750">
              <a:lnSpc>
                <a:spcPct val="150000"/>
              </a:lnSpc>
              <a:buFont typeface="Wingdings" panose="05000000000000000000" pitchFamily="2" charset="2"/>
              <a:buChar char="q"/>
            </a:pPr>
            <a:r>
              <a:rPr lang="it-IT" sz="1400" b="1" dirty="0">
                <a:solidFill>
                  <a:srgbClr val="990099"/>
                </a:solidFill>
              </a:rPr>
              <a:t>Preferire proteine ad alto valore biologico </a:t>
            </a:r>
          </a:p>
          <a:p>
            <a:pPr marL="285750" indent="-285750">
              <a:lnSpc>
                <a:spcPct val="150000"/>
              </a:lnSpc>
              <a:buFont typeface="Wingdings" panose="05000000000000000000" pitchFamily="2" charset="2"/>
              <a:buChar char="q"/>
            </a:pPr>
            <a:r>
              <a:rPr lang="it-IT" sz="1400" b="1" dirty="0">
                <a:solidFill>
                  <a:srgbClr val="990099"/>
                </a:solidFill>
              </a:rPr>
              <a:t>Scegliere verdure </a:t>
            </a:r>
            <a:r>
              <a:rPr lang="it-IT" sz="1400" dirty="0">
                <a:solidFill>
                  <a:schemeClr val="accent5">
                    <a:lumMod val="50000"/>
                  </a:schemeClr>
                </a:solidFill>
              </a:rPr>
              <a:t>amare (cicoria, indivia, broccoletti, cime di rapa), </a:t>
            </a:r>
            <a:r>
              <a:rPr lang="it-IT" sz="1400" b="1" dirty="0">
                <a:solidFill>
                  <a:srgbClr val="990099"/>
                </a:solidFill>
              </a:rPr>
              <a:t>in grado di stimolare il fegato </a:t>
            </a:r>
            <a:endParaRPr lang="it-IT" sz="1400" dirty="0"/>
          </a:p>
        </p:txBody>
      </p:sp>
      <p:sp>
        <p:nvSpPr>
          <p:cNvPr id="2" name="Rettangolo 1"/>
          <p:cNvSpPr/>
          <p:nvPr/>
        </p:nvSpPr>
        <p:spPr>
          <a:xfrm>
            <a:off x="82182" y="3791712"/>
            <a:ext cx="12043145" cy="3031599"/>
          </a:xfrm>
          <a:prstGeom prst="rect">
            <a:avLst/>
          </a:prstGeom>
          <a:ln>
            <a:solidFill>
              <a:srgbClr val="002060"/>
            </a:solidFill>
          </a:ln>
        </p:spPr>
        <p:txBody>
          <a:bodyPr wrap="square">
            <a:spAutoFit/>
          </a:bodyPr>
          <a:lstStyle/>
          <a:p>
            <a:r>
              <a:rPr lang="it-IT" sz="1600" b="1" u="sng" dirty="0">
                <a:solidFill>
                  <a:schemeClr val="accent5">
                    <a:lumMod val="50000"/>
                  </a:schemeClr>
                </a:solidFill>
                <a:latin typeface="+mj-lt"/>
              </a:rPr>
              <a:t>Dall’ovulazione fino al giorno prima del ciclo</a:t>
            </a:r>
            <a:r>
              <a:rPr lang="it-IT" sz="1400" b="1" u="sng" dirty="0">
                <a:solidFill>
                  <a:schemeClr val="accent5">
                    <a:lumMod val="50000"/>
                  </a:schemeClr>
                </a:solidFill>
                <a:latin typeface="+mj-lt"/>
              </a:rPr>
              <a:t> </a:t>
            </a:r>
            <a:r>
              <a:rPr lang="it-IT" sz="1400" dirty="0">
                <a:solidFill>
                  <a:schemeClr val="accent5">
                    <a:lumMod val="50000"/>
                  </a:schemeClr>
                </a:solidFill>
              </a:rPr>
              <a:t>(</a:t>
            </a:r>
            <a:r>
              <a:rPr lang="it-IT" sz="1400" i="1" dirty="0">
                <a:solidFill>
                  <a:schemeClr val="accent5">
                    <a:lumMod val="50000"/>
                  </a:schemeClr>
                </a:solidFill>
              </a:rPr>
              <a:t>Presente una maggiore ritenzione idrica e un’aumentata </a:t>
            </a:r>
            <a:r>
              <a:rPr lang="it-IT" sz="1400" i="1" dirty="0" err="1">
                <a:solidFill>
                  <a:schemeClr val="accent5">
                    <a:lumMod val="50000"/>
                  </a:schemeClr>
                </a:solidFill>
              </a:rPr>
              <a:t>insulino</a:t>
            </a:r>
            <a:r>
              <a:rPr lang="it-IT" sz="1400" i="1" dirty="0">
                <a:solidFill>
                  <a:schemeClr val="accent5">
                    <a:lumMod val="50000"/>
                  </a:schemeClr>
                </a:solidFill>
              </a:rPr>
              <a:t>-resistenza) </a:t>
            </a:r>
          </a:p>
          <a:p>
            <a:endParaRPr lang="it-IT" sz="1400" i="1" dirty="0">
              <a:solidFill>
                <a:schemeClr val="accent5">
                  <a:lumMod val="50000"/>
                </a:schemeClr>
              </a:solidFill>
            </a:endParaRPr>
          </a:p>
          <a:p>
            <a:pPr marL="285750" indent="-285750">
              <a:buFont typeface="Wingdings" panose="05000000000000000000" pitchFamily="2" charset="2"/>
              <a:buChar char="q"/>
            </a:pPr>
            <a:r>
              <a:rPr lang="it-IT" sz="1400" dirty="0">
                <a:solidFill>
                  <a:schemeClr val="accent5">
                    <a:lumMod val="50000"/>
                  </a:schemeClr>
                </a:solidFill>
              </a:rPr>
              <a:t>E’ consigliabile evitare l’eccesso di carboidrati, bilanciandoli in modo corretto con proteine e acidi grassi buoni; </a:t>
            </a:r>
          </a:p>
          <a:p>
            <a:pPr marL="285750" indent="-285750">
              <a:lnSpc>
                <a:spcPct val="150000"/>
              </a:lnSpc>
              <a:buFont typeface="Wingdings" panose="05000000000000000000" pitchFamily="2" charset="2"/>
              <a:buChar char="q"/>
            </a:pPr>
            <a:r>
              <a:rPr lang="it-IT" sz="1400" b="1" dirty="0">
                <a:solidFill>
                  <a:srgbClr val="990099"/>
                </a:solidFill>
              </a:rPr>
              <a:t>Zinco</a:t>
            </a:r>
            <a:r>
              <a:rPr lang="it-IT" sz="1400" dirty="0">
                <a:solidFill>
                  <a:srgbClr val="990099"/>
                </a:solidFill>
              </a:rPr>
              <a:t>  </a:t>
            </a:r>
            <a:r>
              <a:rPr lang="it-IT" sz="1400" dirty="0">
                <a:solidFill>
                  <a:schemeClr val="accent5">
                    <a:lumMod val="50000"/>
                  </a:schemeClr>
                </a:solidFill>
              </a:rPr>
              <a:t>(caratteristiche miorilassanti e antiedemigene) ha effetti che possono contribuire a ridurre i sintomi della </a:t>
            </a:r>
            <a:r>
              <a:rPr lang="it-IT" sz="1400" dirty="0" smtClean="0">
                <a:solidFill>
                  <a:schemeClr val="accent5">
                    <a:lumMod val="50000"/>
                  </a:schemeClr>
                </a:solidFill>
              </a:rPr>
              <a:t>PMS;</a:t>
            </a:r>
            <a:endParaRPr lang="it-IT" sz="1400" dirty="0">
              <a:solidFill>
                <a:schemeClr val="accent5">
                  <a:lumMod val="50000"/>
                </a:schemeClr>
              </a:solidFill>
            </a:endParaRPr>
          </a:p>
          <a:p>
            <a:pPr marL="285750" indent="-285750">
              <a:lnSpc>
                <a:spcPct val="150000"/>
              </a:lnSpc>
              <a:buFont typeface="Wingdings" panose="05000000000000000000" pitchFamily="2" charset="2"/>
              <a:buChar char="q"/>
            </a:pPr>
            <a:r>
              <a:rPr lang="it-IT" sz="1400" b="1" dirty="0">
                <a:solidFill>
                  <a:srgbClr val="990099"/>
                </a:solidFill>
              </a:rPr>
              <a:t>Potassio</a:t>
            </a:r>
            <a:r>
              <a:rPr lang="it-IT" sz="1400" b="1" dirty="0">
                <a:solidFill>
                  <a:schemeClr val="accent5">
                    <a:lumMod val="50000"/>
                  </a:schemeClr>
                </a:solidFill>
              </a:rPr>
              <a:t> </a:t>
            </a:r>
            <a:r>
              <a:rPr lang="it-IT" sz="1400" dirty="0">
                <a:solidFill>
                  <a:schemeClr val="accent5">
                    <a:lumMod val="50000"/>
                  </a:schemeClr>
                </a:solidFill>
              </a:rPr>
              <a:t>se assunto in quantità elevate, potrebbe aumentare il rischio di soffrire della sindrome premestruale avendo effetti negativi sulla ritenzione idrica;</a:t>
            </a:r>
            <a:endParaRPr lang="it-IT" sz="1400" b="1" dirty="0">
              <a:solidFill>
                <a:schemeClr val="accent5">
                  <a:lumMod val="50000"/>
                </a:schemeClr>
              </a:solidFill>
            </a:endParaRPr>
          </a:p>
          <a:p>
            <a:pPr marL="285750" indent="-285750">
              <a:lnSpc>
                <a:spcPct val="150000"/>
              </a:lnSpc>
              <a:buFont typeface="Wingdings" panose="05000000000000000000" pitchFamily="2" charset="2"/>
              <a:buChar char="q"/>
            </a:pPr>
            <a:r>
              <a:rPr lang="it-IT" sz="1400" b="1" dirty="0">
                <a:solidFill>
                  <a:srgbClr val="990099"/>
                </a:solidFill>
              </a:rPr>
              <a:t>Ferro</a:t>
            </a:r>
            <a:r>
              <a:rPr lang="it-IT" sz="1400" b="1" dirty="0">
                <a:solidFill>
                  <a:schemeClr val="accent5">
                    <a:lumMod val="50000"/>
                  </a:schemeClr>
                </a:solidFill>
              </a:rPr>
              <a:t> </a:t>
            </a:r>
            <a:r>
              <a:rPr lang="it-IT" sz="1400" dirty="0">
                <a:solidFill>
                  <a:schemeClr val="accent5">
                    <a:lumMod val="50000"/>
                  </a:schemeClr>
                </a:solidFill>
              </a:rPr>
              <a:t>necessario per la sintesi degli ormoni tiroidei </a:t>
            </a:r>
            <a:endParaRPr lang="it-IT" sz="1400" b="1" dirty="0">
              <a:solidFill>
                <a:schemeClr val="accent5">
                  <a:lumMod val="50000"/>
                </a:schemeClr>
              </a:solidFill>
            </a:endParaRPr>
          </a:p>
          <a:p>
            <a:pPr marL="285750" indent="-285750">
              <a:lnSpc>
                <a:spcPct val="150000"/>
              </a:lnSpc>
              <a:buFont typeface="Wingdings" panose="05000000000000000000" pitchFamily="2" charset="2"/>
              <a:buChar char="q"/>
            </a:pPr>
            <a:r>
              <a:rPr lang="it-IT" sz="1400" b="1" dirty="0">
                <a:solidFill>
                  <a:srgbClr val="990099"/>
                </a:solidFill>
              </a:rPr>
              <a:t>Magnesio</a:t>
            </a:r>
            <a:r>
              <a:rPr lang="it-IT" sz="1400" b="1" dirty="0">
                <a:solidFill>
                  <a:schemeClr val="accent5">
                    <a:lumMod val="50000"/>
                  </a:schemeClr>
                </a:solidFill>
              </a:rPr>
              <a:t> </a:t>
            </a:r>
            <a:r>
              <a:rPr lang="it-IT" sz="1400" dirty="0">
                <a:solidFill>
                  <a:schemeClr val="accent5">
                    <a:lumMod val="50000"/>
                  </a:schemeClr>
                </a:solidFill>
              </a:rPr>
              <a:t>(effetto positivo nel  controllo della stimolazione neuromuscolare) </a:t>
            </a:r>
            <a:endParaRPr lang="it-IT" sz="1400" b="1" dirty="0">
              <a:solidFill>
                <a:schemeClr val="accent5">
                  <a:lumMod val="50000"/>
                </a:schemeClr>
              </a:solidFill>
            </a:endParaRPr>
          </a:p>
          <a:p>
            <a:pPr marL="285750" indent="-285750">
              <a:lnSpc>
                <a:spcPct val="150000"/>
              </a:lnSpc>
              <a:buFont typeface="Wingdings" panose="05000000000000000000" pitchFamily="2" charset="2"/>
              <a:buChar char="q"/>
            </a:pPr>
            <a:r>
              <a:rPr lang="it-IT" sz="1400" b="1" dirty="0" smtClean="0">
                <a:solidFill>
                  <a:srgbClr val="990099"/>
                </a:solidFill>
              </a:rPr>
              <a:t>Vitamina </a:t>
            </a:r>
            <a:r>
              <a:rPr lang="it-IT" sz="1400" b="1" dirty="0">
                <a:solidFill>
                  <a:srgbClr val="990099"/>
                </a:solidFill>
              </a:rPr>
              <a:t>B6 </a:t>
            </a:r>
            <a:r>
              <a:rPr lang="it-IT" sz="1400" dirty="0">
                <a:solidFill>
                  <a:schemeClr val="accent5">
                    <a:lumMod val="50000"/>
                  </a:schemeClr>
                </a:solidFill>
              </a:rPr>
              <a:t> </a:t>
            </a:r>
            <a:r>
              <a:rPr lang="it-IT" sz="1400" dirty="0" smtClean="0">
                <a:solidFill>
                  <a:schemeClr val="accent5">
                    <a:lumMod val="50000"/>
                  </a:schemeClr>
                </a:solidFill>
              </a:rPr>
              <a:t>migliora </a:t>
            </a:r>
            <a:r>
              <a:rPr lang="it-IT" sz="1400" dirty="0">
                <a:solidFill>
                  <a:schemeClr val="accent5">
                    <a:lumMod val="50000"/>
                  </a:schemeClr>
                </a:solidFill>
              </a:rPr>
              <a:t>i sintomi aumentando i livelli di serotonina e dopamina e ha un ruolo centrale nella sintesi di prostaglandine e degli acidi grassi che sono carenti nelle donne che soffrono di </a:t>
            </a:r>
            <a:r>
              <a:rPr lang="it-IT" sz="1400" dirty="0" smtClean="0">
                <a:solidFill>
                  <a:schemeClr val="accent5">
                    <a:lumMod val="50000"/>
                  </a:schemeClr>
                </a:solidFill>
              </a:rPr>
              <a:t>PMS. </a:t>
            </a:r>
            <a:r>
              <a:rPr lang="it-IT" sz="1400" b="1" dirty="0">
                <a:solidFill>
                  <a:schemeClr val="accent5">
                    <a:lumMod val="50000"/>
                  </a:schemeClr>
                </a:solidFill>
              </a:rPr>
              <a:t>Una carenza </a:t>
            </a:r>
            <a:r>
              <a:rPr lang="it-IT" sz="1400" dirty="0">
                <a:solidFill>
                  <a:schemeClr val="accent5">
                    <a:lumMod val="50000"/>
                  </a:schemeClr>
                </a:solidFill>
              </a:rPr>
              <a:t>comporta la </a:t>
            </a:r>
            <a:r>
              <a:rPr lang="it-IT" sz="1400" b="1" dirty="0">
                <a:solidFill>
                  <a:schemeClr val="accent5">
                    <a:lumMod val="50000"/>
                  </a:schemeClr>
                </a:solidFill>
              </a:rPr>
              <a:t>diminuzione della produzione di dopamina renale e un’escrezione di sodio maggiore </a:t>
            </a:r>
            <a:r>
              <a:rPr lang="it-IT" sz="1400" dirty="0">
                <a:solidFill>
                  <a:schemeClr val="accent5">
                    <a:lumMod val="50000"/>
                  </a:schemeClr>
                </a:solidFill>
              </a:rPr>
              <a:t>con accumulo di liquidi nel </a:t>
            </a:r>
            <a:r>
              <a:rPr lang="it-IT" sz="1400" dirty="0" smtClean="0">
                <a:solidFill>
                  <a:schemeClr val="accent5">
                    <a:lumMod val="50000"/>
                  </a:schemeClr>
                </a:solidFill>
              </a:rPr>
              <a:t>corpo</a:t>
            </a:r>
            <a:endParaRPr lang="it-IT" sz="1400" dirty="0">
              <a:solidFill>
                <a:schemeClr val="accent5">
                  <a:lumMod val="50000"/>
                </a:schemeClr>
              </a:solidFill>
            </a:endParaRPr>
          </a:p>
        </p:txBody>
      </p:sp>
      <p:sp>
        <p:nvSpPr>
          <p:cNvPr id="6" name="Rettangolo 5"/>
          <p:cNvSpPr/>
          <p:nvPr/>
        </p:nvSpPr>
        <p:spPr>
          <a:xfrm>
            <a:off x="2502996" y="6563380"/>
            <a:ext cx="9622330" cy="569387"/>
          </a:xfrm>
          <a:prstGeom prst="rect">
            <a:avLst/>
          </a:prstGeom>
        </p:spPr>
        <p:txBody>
          <a:bodyPr wrap="square">
            <a:spAutoFit/>
          </a:bodyPr>
          <a:lstStyle/>
          <a:p>
            <a:pPr algn="r"/>
            <a:r>
              <a:rPr lang="it-IT" sz="1100" i="1" dirty="0">
                <a:solidFill>
                  <a:srgbClr val="002060"/>
                </a:solidFill>
              </a:rPr>
              <a:t>M. Guida, L. Sarno Alimentazione e Donna La nutrizione nelle varie fasi della vita femminile Ed. E.L.I. Medica 2022</a:t>
            </a:r>
          </a:p>
          <a:p>
            <a:pPr algn="r">
              <a:defRPr/>
            </a:pPr>
            <a:endParaRPr lang="it-IT" sz="1100" dirty="0">
              <a:solidFill>
                <a:srgbClr val="002060"/>
              </a:solidFill>
            </a:endParaRPr>
          </a:p>
          <a:p>
            <a:pPr algn="r"/>
            <a:endParaRPr lang="it-IT" sz="900" i="1" dirty="0">
              <a:solidFill>
                <a:srgbClr val="002060"/>
              </a:solidFill>
            </a:endParaRPr>
          </a:p>
        </p:txBody>
      </p:sp>
    </p:spTree>
    <p:extLst>
      <p:ext uri="{BB962C8B-B14F-4D97-AF65-F5344CB8AC3E}">
        <p14:creationId xmlns:p14="http://schemas.microsoft.com/office/powerpoint/2010/main" val="106944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6750" y="365126"/>
            <a:ext cx="6972300" cy="1177924"/>
          </a:xfrm>
          <a:solidFill>
            <a:schemeClr val="accent1"/>
          </a:solidFill>
        </p:spPr>
        <p:txBody>
          <a:bodyPr>
            <a:normAutofit/>
          </a:bodyPr>
          <a:lstStyle/>
          <a:p>
            <a:pPr algn="ctr"/>
            <a:r>
              <a:rPr lang="it-IT" sz="4000" b="1" dirty="0">
                <a:solidFill>
                  <a:schemeClr val="bg1"/>
                </a:solidFill>
              </a:rPr>
              <a:t>FERTILITY DIET </a:t>
            </a:r>
          </a:p>
        </p:txBody>
      </p:sp>
      <p:sp>
        <p:nvSpPr>
          <p:cNvPr id="3" name="Segnaposto contenuto 2"/>
          <p:cNvSpPr>
            <a:spLocks noGrp="1"/>
          </p:cNvSpPr>
          <p:nvPr>
            <p:ph idx="1"/>
          </p:nvPr>
        </p:nvSpPr>
        <p:spPr>
          <a:xfrm>
            <a:off x="7915274" y="2588498"/>
            <a:ext cx="3854968" cy="1975072"/>
          </a:xfrm>
        </p:spPr>
        <p:txBody>
          <a:bodyPr>
            <a:noAutofit/>
          </a:bodyPr>
          <a:lstStyle/>
          <a:p>
            <a:pPr marL="0" indent="0" algn="ctr">
              <a:lnSpc>
                <a:spcPct val="150000"/>
              </a:lnSpc>
              <a:buNone/>
            </a:pPr>
            <a:r>
              <a:rPr lang="it-IT" sz="1800" dirty="0">
                <a:solidFill>
                  <a:srgbClr val="002060"/>
                </a:solidFill>
              </a:rPr>
              <a:t>Interconnessione tra </a:t>
            </a:r>
            <a:r>
              <a:rPr lang="it-IT" sz="1800" dirty="0" smtClean="0">
                <a:solidFill>
                  <a:srgbClr val="002060"/>
                </a:solidFill>
              </a:rPr>
              <a:t>Fattori </a:t>
            </a:r>
            <a:r>
              <a:rPr lang="it-IT" sz="1800" dirty="0">
                <a:solidFill>
                  <a:srgbClr val="002060"/>
                </a:solidFill>
              </a:rPr>
              <a:t>dietetici, </a:t>
            </a:r>
            <a:r>
              <a:rPr lang="it-IT" sz="1800" dirty="0" smtClean="0">
                <a:solidFill>
                  <a:srgbClr val="002060"/>
                </a:solidFill>
              </a:rPr>
              <a:t>Stili </a:t>
            </a:r>
            <a:r>
              <a:rPr lang="it-IT" sz="1800" dirty="0">
                <a:solidFill>
                  <a:srgbClr val="002060"/>
                </a:solidFill>
              </a:rPr>
              <a:t>di vita, </a:t>
            </a:r>
          </a:p>
          <a:p>
            <a:pPr marL="0" indent="0" algn="ctr">
              <a:lnSpc>
                <a:spcPct val="150000"/>
              </a:lnSpc>
              <a:buNone/>
            </a:pPr>
            <a:r>
              <a:rPr lang="it-IT" sz="1800" dirty="0" smtClean="0">
                <a:solidFill>
                  <a:srgbClr val="002060"/>
                </a:solidFill>
              </a:rPr>
              <a:t>Fattori sociodemografici </a:t>
            </a:r>
            <a:r>
              <a:rPr lang="it-IT" sz="1800" dirty="0">
                <a:solidFill>
                  <a:srgbClr val="002060"/>
                </a:solidFill>
              </a:rPr>
              <a:t>e </a:t>
            </a:r>
            <a:r>
              <a:rPr lang="it-IT" sz="1800" dirty="0" smtClean="0">
                <a:solidFill>
                  <a:srgbClr val="002060"/>
                </a:solidFill>
              </a:rPr>
              <a:t>psicosociali</a:t>
            </a:r>
          </a:p>
          <a:p>
            <a:pPr marL="0" indent="0" algn="ctr">
              <a:lnSpc>
                <a:spcPct val="150000"/>
              </a:lnSpc>
              <a:buNone/>
            </a:pPr>
            <a:r>
              <a:rPr lang="it-IT" sz="1800" dirty="0" smtClean="0">
                <a:solidFill>
                  <a:srgbClr val="002060"/>
                </a:solidFill>
              </a:rPr>
              <a:t>sugli </a:t>
            </a:r>
            <a:r>
              <a:rPr lang="it-IT" sz="1800" b="1" dirty="0" smtClean="0">
                <a:solidFill>
                  <a:srgbClr val="002060"/>
                </a:solidFill>
              </a:rPr>
              <a:t>ESITI DELLA FERTILITÀ</a:t>
            </a:r>
            <a:endParaRPr lang="it-IT" sz="1800" b="1" dirty="0">
              <a:solidFill>
                <a:srgbClr val="002060"/>
              </a:solidFill>
            </a:endParaRPr>
          </a:p>
        </p:txBody>
      </p:sp>
      <p:pic>
        <p:nvPicPr>
          <p:cNvPr id="5" name="Segnaposto contenuto 3"/>
          <p:cNvPicPr>
            <a:picLocks noChangeAspect="1"/>
          </p:cNvPicPr>
          <p:nvPr/>
        </p:nvPicPr>
        <p:blipFill rotWithShape="1">
          <a:blip r:embed="rId3"/>
          <a:srcRect l="14493" t="83607" r="41771" b="10495"/>
          <a:stretch/>
        </p:blipFill>
        <p:spPr>
          <a:xfrm>
            <a:off x="734141" y="6255600"/>
            <a:ext cx="5699051" cy="382882"/>
          </a:xfrm>
          <a:prstGeom prst="rect">
            <a:avLst/>
          </a:prstGeom>
        </p:spPr>
      </p:pic>
      <p:graphicFrame>
        <p:nvGraphicFramePr>
          <p:cNvPr id="6" name="Diagramma 5"/>
          <p:cNvGraphicFramePr/>
          <p:nvPr>
            <p:extLst>
              <p:ext uri="{D42A27DB-BD31-4B8C-83A1-F6EECF244321}">
                <p14:modId xmlns:p14="http://schemas.microsoft.com/office/powerpoint/2010/main" val="2071920999"/>
              </p:ext>
            </p:extLst>
          </p:nvPr>
        </p:nvGraphicFramePr>
        <p:xfrm>
          <a:off x="447749" y="1695450"/>
          <a:ext cx="7229401" cy="42336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Freccia bidirezionale orizzontale 6"/>
          <p:cNvSpPr/>
          <p:nvPr/>
        </p:nvSpPr>
        <p:spPr>
          <a:xfrm>
            <a:off x="3004910" y="2290762"/>
            <a:ext cx="2110015" cy="5048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bidirezionale orizzontale 7"/>
          <p:cNvSpPr/>
          <p:nvPr/>
        </p:nvSpPr>
        <p:spPr>
          <a:xfrm>
            <a:off x="3004910" y="5171853"/>
            <a:ext cx="2186215" cy="5048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bidirezionale orizzontale 8"/>
          <p:cNvSpPr/>
          <p:nvPr/>
        </p:nvSpPr>
        <p:spPr>
          <a:xfrm rot="5400000">
            <a:off x="1305861" y="3674900"/>
            <a:ext cx="853110" cy="43588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bidirezionale orizzontale 9"/>
          <p:cNvSpPr/>
          <p:nvPr/>
        </p:nvSpPr>
        <p:spPr>
          <a:xfrm rot="5400000">
            <a:off x="6149512" y="3674900"/>
            <a:ext cx="853110" cy="43588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63565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988142" y="535541"/>
            <a:ext cx="10638503" cy="112119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dirty="0"/>
          </a:p>
          <a:p>
            <a:pPr algn="ctr"/>
            <a:r>
              <a:rPr lang="it-IT" sz="2800" dirty="0"/>
              <a:t>Nutrienti e Periodo </a:t>
            </a:r>
            <a:r>
              <a:rPr lang="it-IT" sz="2800" dirty="0" err="1"/>
              <a:t>Pre</a:t>
            </a:r>
            <a:r>
              <a:rPr lang="it-IT" sz="2800" dirty="0"/>
              <a:t> concezionale </a:t>
            </a:r>
          </a:p>
          <a:p>
            <a:pPr algn="ctr"/>
            <a:endParaRPr lang="it-IT" sz="2800" dirty="0"/>
          </a:p>
        </p:txBody>
      </p:sp>
      <p:grpSp>
        <p:nvGrpSpPr>
          <p:cNvPr id="5" name="Gruppo 4">
            <a:extLst>
              <a:ext uri="{FF2B5EF4-FFF2-40B4-BE49-F238E27FC236}">
                <a16:creationId xmlns:a16="http://schemas.microsoft.com/office/drawing/2014/main" id="{BB6345C7-03E0-44E3-8767-E61F607D5A4D}"/>
              </a:ext>
            </a:extLst>
          </p:cNvPr>
          <p:cNvGrpSpPr/>
          <p:nvPr/>
        </p:nvGrpSpPr>
        <p:grpSpPr>
          <a:xfrm>
            <a:off x="163968" y="2804670"/>
            <a:ext cx="11930288" cy="3600986"/>
            <a:chOff x="147412" y="2879997"/>
            <a:chExt cx="11930288" cy="3600986"/>
          </a:xfrm>
        </p:grpSpPr>
        <p:sp>
          <p:nvSpPr>
            <p:cNvPr id="2" name="CasellaDiTesto 1"/>
            <p:cNvSpPr txBox="1"/>
            <p:nvPr/>
          </p:nvSpPr>
          <p:spPr>
            <a:xfrm>
              <a:off x="147412" y="2879997"/>
              <a:ext cx="11930288" cy="3600986"/>
            </a:xfrm>
            <a:prstGeom prst="rect">
              <a:avLst/>
            </a:prstGeom>
            <a:noFill/>
          </p:spPr>
          <p:txBody>
            <a:bodyPr wrap="square" rtlCol="0">
              <a:spAutoFit/>
            </a:bodyPr>
            <a:lstStyle/>
            <a:p>
              <a:pPr algn="just"/>
              <a:r>
                <a:rPr lang="it-IT" dirty="0">
                  <a:solidFill>
                    <a:schemeClr val="accent5">
                      <a:lumMod val="50000"/>
                    </a:schemeClr>
                  </a:solidFill>
                  <a:latin typeface="+mj-lt"/>
                </a:rPr>
                <a:t>Più della metà delle donne </a:t>
              </a:r>
              <a:r>
                <a:rPr lang="it-IT" b="1" dirty="0">
                  <a:solidFill>
                    <a:schemeClr val="accent5">
                      <a:lumMod val="50000"/>
                    </a:schemeClr>
                  </a:solidFill>
                  <a:latin typeface="+mj-lt"/>
                </a:rPr>
                <a:t>infertili</a:t>
              </a:r>
              <a:r>
                <a:rPr lang="it-IT" dirty="0">
                  <a:solidFill>
                    <a:schemeClr val="accent5">
                      <a:lumMod val="50000"/>
                    </a:schemeClr>
                  </a:solidFill>
                  <a:latin typeface="+mj-lt"/>
                </a:rPr>
                <a:t> hanno mostrato: </a:t>
              </a:r>
            </a:p>
            <a:p>
              <a:pPr algn="just"/>
              <a:endParaRPr lang="it-IT" b="1" dirty="0" smtClean="0">
                <a:solidFill>
                  <a:schemeClr val="accent5">
                    <a:lumMod val="50000"/>
                  </a:schemeClr>
                </a:solidFill>
                <a:latin typeface="+mj-lt"/>
              </a:endParaRPr>
            </a:p>
            <a:p>
              <a:pPr algn="just"/>
              <a:r>
                <a:rPr lang="it-IT" b="1" dirty="0" smtClean="0">
                  <a:solidFill>
                    <a:schemeClr val="accent5">
                      <a:lumMod val="50000"/>
                    </a:schemeClr>
                  </a:solidFill>
                  <a:latin typeface="+mj-lt"/>
                </a:rPr>
                <a:t>CARENZA DI </a:t>
              </a:r>
              <a:r>
                <a:rPr lang="it-IT" dirty="0" smtClean="0">
                  <a:solidFill>
                    <a:schemeClr val="accent5">
                      <a:lumMod val="50000"/>
                    </a:schemeClr>
                  </a:solidFill>
                  <a:latin typeface="+mj-lt"/>
                </a:rPr>
                <a:t>vitamine </a:t>
              </a:r>
              <a:r>
                <a:rPr lang="it-IT" dirty="0">
                  <a:solidFill>
                    <a:schemeClr val="accent5">
                      <a:lumMod val="50000"/>
                    </a:schemeClr>
                  </a:solidFill>
                  <a:latin typeface="+mj-lt"/>
                </a:rPr>
                <a:t>del gruppo </a:t>
              </a:r>
              <a:r>
                <a:rPr lang="it-IT" b="1" dirty="0">
                  <a:solidFill>
                    <a:schemeClr val="accent5">
                      <a:lumMod val="50000"/>
                    </a:schemeClr>
                  </a:solidFill>
                  <a:latin typeface="+mj-lt"/>
                </a:rPr>
                <a:t>B, </a:t>
              </a:r>
              <a:r>
                <a:rPr lang="it-IT" dirty="0">
                  <a:solidFill>
                    <a:schemeClr val="accent5">
                      <a:lumMod val="50000"/>
                    </a:schemeClr>
                  </a:solidFill>
                  <a:latin typeface="+mj-lt"/>
                </a:rPr>
                <a:t>in particolare di </a:t>
              </a:r>
              <a:r>
                <a:rPr lang="it-IT" b="1" dirty="0">
                  <a:solidFill>
                    <a:schemeClr val="accent5">
                      <a:lumMod val="50000"/>
                    </a:schemeClr>
                  </a:solidFill>
                  <a:latin typeface="+mj-lt"/>
                </a:rPr>
                <a:t>acido folico -B9, B12 e  </a:t>
              </a:r>
              <a:r>
                <a:rPr lang="it-IT" dirty="0">
                  <a:solidFill>
                    <a:schemeClr val="accent5">
                      <a:lumMod val="50000"/>
                    </a:schemeClr>
                  </a:solidFill>
                  <a:latin typeface="+mj-lt"/>
                </a:rPr>
                <a:t>vitamina </a:t>
              </a:r>
              <a:r>
                <a:rPr lang="it-IT" b="1" dirty="0">
                  <a:solidFill>
                    <a:schemeClr val="accent5">
                      <a:lumMod val="50000"/>
                    </a:schemeClr>
                  </a:solidFill>
                  <a:latin typeface="+mj-lt"/>
                </a:rPr>
                <a:t>D </a:t>
              </a:r>
            </a:p>
            <a:p>
              <a:pPr algn="just"/>
              <a:endParaRPr lang="it-IT" sz="1600" b="1" dirty="0">
                <a:solidFill>
                  <a:schemeClr val="accent5">
                    <a:lumMod val="50000"/>
                  </a:schemeClr>
                </a:solidFill>
                <a:latin typeface="+mj-lt"/>
              </a:endParaRPr>
            </a:p>
            <a:p>
              <a:pPr algn="just"/>
              <a:endParaRPr lang="it-IT" sz="1600" b="1" dirty="0">
                <a:solidFill>
                  <a:schemeClr val="accent5">
                    <a:lumMod val="50000"/>
                  </a:schemeClr>
                </a:solidFill>
                <a:latin typeface="+mj-lt"/>
              </a:endParaRPr>
            </a:p>
            <a:p>
              <a:pPr marL="285750" indent="-285750" algn="just">
                <a:buFont typeface="Wingdings" panose="05000000000000000000" pitchFamily="2" charset="2"/>
                <a:buChar char="ü"/>
              </a:pPr>
              <a:r>
                <a:rPr lang="it-IT" sz="1600" dirty="0">
                  <a:solidFill>
                    <a:schemeClr val="accent5">
                      <a:lumMod val="50000"/>
                    </a:schemeClr>
                  </a:solidFill>
                  <a:latin typeface="+mj-lt"/>
                </a:rPr>
                <a:t>Le </a:t>
              </a:r>
              <a:r>
                <a:rPr lang="it-IT" sz="1600" b="1" dirty="0">
                  <a:solidFill>
                    <a:schemeClr val="accent5">
                      <a:lumMod val="50000"/>
                    </a:schemeClr>
                  </a:solidFill>
                  <a:latin typeface="+mj-lt"/>
                </a:rPr>
                <a:t>vitamine del gruppo B</a:t>
              </a:r>
              <a:r>
                <a:rPr lang="it-IT" sz="1600" dirty="0">
                  <a:solidFill>
                    <a:schemeClr val="accent5">
                      <a:lumMod val="50000"/>
                    </a:schemeClr>
                  </a:solidFill>
                  <a:latin typeface="+mj-lt"/>
                </a:rPr>
                <a:t>, in particolare: </a:t>
              </a:r>
              <a:r>
                <a:rPr lang="it-IT" sz="1600" b="1" dirty="0">
                  <a:solidFill>
                    <a:schemeClr val="accent5">
                      <a:lumMod val="50000"/>
                    </a:schemeClr>
                  </a:solidFill>
                  <a:latin typeface="+mj-lt"/>
                </a:rPr>
                <a:t>acido folico -B9, B12 </a:t>
              </a:r>
              <a:r>
                <a:rPr lang="it-IT" sz="1600" dirty="0">
                  <a:solidFill>
                    <a:schemeClr val="accent5">
                      <a:lumMod val="50000"/>
                    </a:schemeClr>
                  </a:solidFill>
                  <a:latin typeface="+mj-lt"/>
                </a:rPr>
                <a:t>sono fondamentali per la qualità e la maturazione dell’ovocita, la fecondazione e l’impianto, il metabolismo dell’</a:t>
              </a:r>
              <a:r>
                <a:rPr lang="it-IT" sz="1600" dirty="0" err="1">
                  <a:solidFill>
                    <a:schemeClr val="accent5">
                      <a:lumMod val="50000"/>
                    </a:schemeClr>
                  </a:solidFill>
                  <a:latin typeface="+mj-lt"/>
                </a:rPr>
                <a:t>omocisteina</a:t>
              </a:r>
              <a:r>
                <a:rPr lang="it-IT" sz="1600" dirty="0">
                  <a:solidFill>
                    <a:schemeClr val="accent5">
                      <a:lumMod val="50000"/>
                    </a:schemeClr>
                  </a:solidFill>
                  <a:latin typeface="+mj-lt"/>
                </a:rPr>
                <a:t>, l’effetto antiossidante.</a:t>
              </a:r>
            </a:p>
            <a:p>
              <a:pPr marL="285750" indent="-285750" algn="just">
                <a:buFont typeface="Wingdings" panose="05000000000000000000" pitchFamily="2" charset="2"/>
                <a:buChar char="ü"/>
              </a:pPr>
              <a:endParaRPr lang="it-IT" sz="1600" dirty="0">
                <a:solidFill>
                  <a:schemeClr val="accent5">
                    <a:lumMod val="50000"/>
                  </a:schemeClr>
                </a:solidFill>
                <a:latin typeface="+mj-lt"/>
              </a:endParaRPr>
            </a:p>
            <a:p>
              <a:pPr marL="285750" indent="-285750" algn="just">
                <a:buFont typeface="Wingdings" panose="05000000000000000000" pitchFamily="2" charset="2"/>
                <a:buChar char="ü"/>
              </a:pPr>
              <a:r>
                <a:rPr lang="it-IT" sz="1600" b="1" dirty="0">
                  <a:solidFill>
                    <a:schemeClr val="accent5">
                      <a:lumMod val="50000"/>
                    </a:schemeClr>
                  </a:solidFill>
                  <a:latin typeface="+mj-lt"/>
                </a:rPr>
                <a:t>Vitamina D</a:t>
              </a:r>
              <a:r>
                <a:rPr lang="it-IT" sz="1600" dirty="0">
                  <a:solidFill>
                    <a:schemeClr val="accent5">
                      <a:lumMod val="50000"/>
                    </a:schemeClr>
                  </a:solidFill>
                  <a:latin typeface="+mj-lt"/>
                </a:rPr>
                <a:t> risulta spesso carente nel soggetto sovrappeso/obeso a causa del sequestro di vitamina D a carico del tessuto adiposo da cui viene rilasciata con difficoltà. La </a:t>
              </a:r>
              <a:r>
                <a:rPr lang="it-IT" sz="1600" dirty="0" err="1">
                  <a:solidFill>
                    <a:schemeClr val="accent5">
                      <a:lumMod val="50000"/>
                    </a:schemeClr>
                  </a:solidFill>
                  <a:latin typeface="+mj-lt"/>
                </a:rPr>
                <a:t>vit</a:t>
              </a:r>
              <a:r>
                <a:rPr lang="it-IT" sz="1600" dirty="0">
                  <a:solidFill>
                    <a:schemeClr val="accent5">
                      <a:lumMod val="50000"/>
                    </a:schemeClr>
                  </a:solidFill>
                  <a:latin typeface="+mj-lt"/>
                </a:rPr>
                <a:t>. D è coinvolta nell’</a:t>
              </a:r>
              <a:r>
                <a:rPr lang="it-IT" sz="1600" dirty="0" err="1">
                  <a:solidFill>
                    <a:schemeClr val="accent5">
                      <a:lumMod val="50000"/>
                    </a:schemeClr>
                  </a:solidFill>
                  <a:latin typeface="+mj-lt"/>
                </a:rPr>
                <a:t>adipogenesi</a:t>
              </a:r>
              <a:r>
                <a:rPr lang="it-IT" sz="1600" dirty="0">
                  <a:solidFill>
                    <a:schemeClr val="accent5">
                      <a:lumMod val="50000"/>
                    </a:schemeClr>
                  </a:solidFill>
                  <a:latin typeface="+mj-lt"/>
                </a:rPr>
                <a:t> e nella </a:t>
              </a:r>
              <a:r>
                <a:rPr lang="it-IT" sz="1600" dirty="0" err="1">
                  <a:solidFill>
                    <a:schemeClr val="accent5">
                      <a:lumMod val="50000"/>
                    </a:schemeClr>
                  </a:solidFill>
                  <a:latin typeface="+mj-lt"/>
                </a:rPr>
                <a:t>lipogenesi</a:t>
              </a:r>
              <a:r>
                <a:rPr lang="it-IT" sz="1600" dirty="0">
                  <a:solidFill>
                    <a:schemeClr val="accent5">
                      <a:lumMod val="50000"/>
                    </a:schemeClr>
                  </a:solidFill>
                  <a:latin typeface="+mj-lt"/>
                </a:rPr>
                <a:t>, riduce l’infiammazione, migliora la sensibilità all’insulina nei tessuti periferici, riduce l’accumulo di grasso nel fegato supporta l’integrità della barriera intestinale e la diversità del </a:t>
              </a:r>
              <a:r>
                <a:rPr lang="it-IT" sz="1600" dirty="0" err="1">
                  <a:solidFill>
                    <a:schemeClr val="accent5">
                      <a:lumMod val="50000"/>
                    </a:schemeClr>
                  </a:solidFill>
                  <a:latin typeface="+mj-lt"/>
                </a:rPr>
                <a:t>microbioma</a:t>
              </a:r>
              <a:r>
                <a:rPr lang="it-IT" sz="1600" dirty="0">
                  <a:solidFill>
                    <a:schemeClr val="accent5">
                      <a:lumMod val="50000"/>
                    </a:schemeClr>
                  </a:solidFill>
                  <a:latin typeface="+mj-lt"/>
                </a:rPr>
                <a:t>.</a:t>
              </a:r>
            </a:p>
            <a:p>
              <a:pPr marL="285750" indent="-285750" algn="just">
                <a:buFont typeface="Wingdings" panose="05000000000000000000" pitchFamily="2" charset="2"/>
                <a:buChar char="ü"/>
              </a:pPr>
              <a:endParaRPr lang="it-IT" sz="1600" dirty="0">
                <a:solidFill>
                  <a:schemeClr val="accent5">
                    <a:lumMod val="50000"/>
                  </a:schemeClr>
                </a:solidFill>
                <a:latin typeface="+mj-lt"/>
              </a:endParaRPr>
            </a:p>
            <a:p>
              <a:pPr marL="285750" indent="-285750" algn="just">
                <a:buFont typeface="Wingdings" panose="05000000000000000000" pitchFamily="2" charset="2"/>
                <a:buChar char="ü"/>
              </a:pPr>
              <a:r>
                <a:rPr lang="it-IT" sz="1600" b="1" dirty="0">
                  <a:solidFill>
                    <a:schemeClr val="accent5">
                      <a:lumMod val="50000"/>
                    </a:schemeClr>
                  </a:solidFill>
                  <a:latin typeface="+mj-lt"/>
                </a:rPr>
                <a:t>Omega 3  </a:t>
              </a:r>
              <a:r>
                <a:rPr lang="it-IT" sz="1600" dirty="0">
                  <a:solidFill>
                    <a:schemeClr val="accent5">
                      <a:lumMod val="50000"/>
                    </a:schemeClr>
                  </a:solidFill>
                  <a:latin typeface="+mj-lt"/>
                </a:rPr>
                <a:t>effetti sulla qualità dell’oocita e sull’impianto embrionale</a:t>
              </a:r>
            </a:p>
            <a:p>
              <a:pPr algn="just"/>
              <a:endParaRPr lang="it-IT" sz="1400" dirty="0"/>
            </a:p>
          </p:txBody>
        </p:sp>
        <p:pic>
          <p:nvPicPr>
            <p:cNvPr id="3" name="Immagine 2"/>
            <p:cNvPicPr>
              <a:picLocks noChangeAspect="1"/>
            </p:cNvPicPr>
            <p:nvPr/>
          </p:nvPicPr>
          <p:blipFill>
            <a:blip r:embed="rId3"/>
            <a:stretch>
              <a:fillRect/>
            </a:stretch>
          </p:blipFill>
          <p:spPr>
            <a:xfrm>
              <a:off x="8305213" y="2915062"/>
              <a:ext cx="3286600" cy="1150028"/>
            </a:xfrm>
            <a:prstGeom prst="rect">
              <a:avLst/>
            </a:prstGeom>
          </p:spPr>
        </p:pic>
      </p:grpSp>
      <p:sp>
        <p:nvSpPr>
          <p:cNvPr id="4" name="Rettangolo 3">
            <a:extLst>
              <a:ext uri="{FF2B5EF4-FFF2-40B4-BE49-F238E27FC236}">
                <a16:creationId xmlns:a16="http://schemas.microsoft.com/office/drawing/2014/main" id="{829CC22C-098C-47C4-BBF6-B308C98D5599}"/>
              </a:ext>
            </a:extLst>
          </p:cNvPr>
          <p:cNvSpPr/>
          <p:nvPr/>
        </p:nvSpPr>
        <p:spPr>
          <a:xfrm>
            <a:off x="147412" y="1961005"/>
            <a:ext cx="11963400" cy="923330"/>
          </a:xfrm>
          <a:prstGeom prst="rect">
            <a:avLst/>
          </a:prstGeom>
        </p:spPr>
        <p:txBody>
          <a:bodyPr wrap="square">
            <a:spAutoFit/>
          </a:bodyPr>
          <a:lstStyle/>
          <a:p>
            <a:pPr algn="just"/>
            <a:r>
              <a:rPr lang="it-IT" i="1" dirty="0">
                <a:solidFill>
                  <a:schemeClr val="accent5">
                    <a:lumMod val="50000"/>
                  </a:schemeClr>
                </a:solidFill>
              </a:rPr>
              <a:t>La supplementazione di micronutrienti specifici e antiossidanti prima del concepimento può </a:t>
            </a:r>
            <a:r>
              <a:rPr lang="it-IT" i="1" dirty="0" smtClean="0">
                <a:solidFill>
                  <a:schemeClr val="accent5">
                    <a:lumMod val="50000"/>
                  </a:schemeClr>
                </a:solidFill>
              </a:rPr>
              <a:t>favorire:</a:t>
            </a:r>
          </a:p>
          <a:p>
            <a:pPr algn="just"/>
            <a:r>
              <a:rPr lang="it-IT" b="1" i="1" dirty="0" smtClean="0">
                <a:solidFill>
                  <a:schemeClr val="accent5">
                    <a:lumMod val="50000"/>
                  </a:schemeClr>
                </a:solidFill>
              </a:rPr>
              <a:t>l’ovulazione</a:t>
            </a:r>
            <a:r>
              <a:rPr lang="it-IT" b="1" i="1" dirty="0">
                <a:solidFill>
                  <a:schemeClr val="accent5">
                    <a:lumMod val="50000"/>
                  </a:schemeClr>
                </a:solidFill>
              </a:rPr>
              <a:t>, la fecondazione e abbrevia i tempi di ricerca della gravidanza </a:t>
            </a:r>
            <a:r>
              <a:rPr lang="it-IT" i="1" dirty="0">
                <a:solidFill>
                  <a:schemeClr val="accent5">
                    <a:lumMod val="50000"/>
                  </a:schemeClr>
                </a:solidFill>
              </a:rPr>
              <a:t>anche durante il percorso di fecondazione assistita</a:t>
            </a:r>
          </a:p>
          <a:p>
            <a:pPr algn="just"/>
            <a:endParaRPr lang="it-IT" i="1" dirty="0"/>
          </a:p>
        </p:txBody>
      </p:sp>
      <p:sp>
        <p:nvSpPr>
          <p:cNvPr id="8" name="CasellaDiTesto 7"/>
          <p:cNvSpPr txBox="1"/>
          <p:nvPr/>
        </p:nvSpPr>
        <p:spPr>
          <a:xfrm>
            <a:off x="1556657" y="6487885"/>
            <a:ext cx="10521042" cy="276999"/>
          </a:xfrm>
          <a:prstGeom prst="rect">
            <a:avLst/>
          </a:prstGeom>
          <a:noFill/>
        </p:spPr>
        <p:txBody>
          <a:bodyPr wrap="square" rtlCol="0">
            <a:spAutoFit/>
          </a:bodyPr>
          <a:lstStyle/>
          <a:p>
            <a:pPr algn="r"/>
            <a:r>
              <a:rPr lang="it-IT" sz="1200" i="1" dirty="0" err="1" smtClean="0">
                <a:solidFill>
                  <a:srgbClr val="002060"/>
                </a:solidFill>
              </a:rPr>
              <a:t>Schaefer</a:t>
            </a:r>
            <a:r>
              <a:rPr lang="it-IT" sz="1200" i="1" dirty="0" smtClean="0">
                <a:solidFill>
                  <a:srgbClr val="002060"/>
                </a:solidFill>
              </a:rPr>
              <a:t> E, </a:t>
            </a:r>
            <a:r>
              <a:rPr lang="it-IT" sz="1200" i="1" dirty="0" err="1" smtClean="0">
                <a:solidFill>
                  <a:srgbClr val="002060"/>
                </a:solidFill>
              </a:rPr>
              <a:t>Nock</a:t>
            </a:r>
            <a:r>
              <a:rPr lang="it-IT" sz="1200" i="1" dirty="0" smtClean="0">
                <a:solidFill>
                  <a:srgbClr val="002060"/>
                </a:solidFill>
              </a:rPr>
              <a:t> D. The impact of </a:t>
            </a:r>
            <a:r>
              <a:rPr lang="it-IT" sz="1200" i="1" dirty="0" err="1" smtClean="0">
                <a:solidFill>
                  <a:srgbClr val="002060"/>
                </a:solidFill>
              </a:rPr>
              <a:t>Preconceptional</a:t>
            </a:r>
            <a:r>
              <a:rPr lang="it-IT" sz="1200" i="1" dirty="0" smtClean="0">
                <a:solidFill>
                  <a:srgbClr val="002060"/>
                </a:solidFill>
              </a:rPr>
              <a:t> Multiple- </a:t>
            </a:r>
            <a:r>
              <a:rPr lang="it-IT" sz="1200" i="1" dirty="0" err="1" smtClean="0">
                <a:solidFill>
                  <a:srgbClr val="002060"/>
                </a:solidFill>
              </a:rPr>
              <a:t>Micronutrient</a:t>
            </a:r>
            <a:r>
              <a:rPr lang="it-IT" sz="1200" i="1" dirty="0" smtClean="0">
                <a:solidFill>
                  <a:srgbClr val="002060"/>
                </a:solidFill>
              </a:rPr>
              <a:t> </a:t>
            </a:r>
            <a:r>
              <a:rPr lang="it-IT" sz="1200" i="1" dirty="0" err="1" smtClean="0">
                <a:solidFill>
                  <a:srgbClr val="002060"/>
                </a:solidFill>
              </a:rPr>
              <a:t>Supplementation</a:t>
            </a:r>
            <a:r>
              <a:rPr lang="it-IT" sz="1200" i="1" dirty="0" smtClean="0">
                <a:solidFill>
                  <a:srgbClr val="002060"/>
                </a:solidFill>
              </a:rPr>
              <a:t> on </a:t>
            </a:r>
            <a:r>
              <a:rPr lang="it-IT" sz="1200" i="1" dirty="0" err="1" smtClean="0">
                <a:solidFill>
                  <a:srgbClr val="002060"/>
                </a:solidFill>
              </a:rPr>
              <a:t>Female</a:t>
            </a:r>
            <a:r>
              <a:rPr lang="it-IT" sz="1200" i="1" dirty="0" smtClean="0">
                <a:solidFill>
                  <a:srgbClr val="002060"/>
                </a:solidFill>
              </a:rPr>
              <a:t> </a:t>
            </a:r>
            <a:r>
              <a:rPr lang="it-IT" sz="1200" i="1" dirty="0" err="1" smtClean="0">
                <a:solidFill>
                  <a:srgbClr val="002060"/>
                </a:solidFill>
              </a:rPr>
              <a:t>fertility</a:t>
            </a:r>
            <a:r>
              <a:rPr lang="it-IT" sz="1200" i="1" dirty="0" smtClean="0">
                <a:solidFill>
                  <a:srgbClr val="002060"/>
                </a:solidFill>
              </a:rPr>
              <a:t> . </a:t>
            </a:r>
            <a:r>
              <a:rPr lang="it-IT" sz="1200" i="1" dirty="0" err="1" smtClean="0">
                <a:solidFill>
                  <a:srgbClr val="002060"/>
                </a:solidFill>
              </a:rPr>
              <a:t>Clin</a:t>
            </a:r>
            <a:r>
              <a:rPr lang="it-IT" sz="1200" i="1" dirty="0" smtClean="0">
                <a:solidFill>
                  <a:srgbClr val="002060"/>
                </a:solidFill>
              </a:rPr>
              <a:t> </a:t>
            </a:r>
            <a:r>
              <a:rPr lang="it-IT" sz="1200" i="1" dirty="0" err="1" smtClean="0">
                <a:solidFill>
                  <a:srgbClr val="002060"/>
                </a:solidFill>
              </a:rPr>
              <a:t>Med</a:t>
            </a:r>
            <a:r>
              <a:rPr lang="it-IT" sz="1200" i="1" dirty="0" smtClean="0">
                <a:solidFill>
                  <a:srgbClr val="002060"/>
                </a:solidFill>
              </a:rPr>
              <a:t> </a:t>
            </a:r>
            <a:r>
              <a:rPr lang="it-IT" sz="1200" i="1" dirty="0" err="1" smtClean="0">
                <a:solidFill>
                  <a:srgbClr val="002060"/>
                </a:solidFill>
              </a:rPr>
              <a:t>Insight</a:t>
            </a:r>
            <a:r>
              <a:rPr lang="it-IT" sz="1200" i="1" dirty="0" smtClean="0">
                <a:solidFill>
                  <a:srgbClr val="002060"/>
                </a:solidFill>
              </a:rPr>
              <a:t> </a:t>
            </a:r>
            <a:r>
              <a:rPr lang="it-IT" sz="1200" i="1" dirty="0" err="1" smtClean="0">
                <a:solidFill>
                  <a:srgbClr val="002060"/>
                </a:solidFill>
              </a:rPr>
              <a:t>Womens</a:t>
            </a:r>
            <a:r>
              <a:rPr lang="it-IT" sz="1200" i="1" dirty="0" smtClean="0">
                <a:solidFill>
                  <a:srgbClr val="002060"/>
                </a:solidFill>
              </a:rPr>
              <a:t> </a:t>
            </a:r>
            <a:r>
              <a:rPr lang="it-IT" sz="1200" i="1" dirty="0" err="1" smtClean="0">
                <a:solidFill>
                  <a:srgbClr val="002060"/>
                </a:solidFill>
              </a:rPr>
              <a:t>Health</a:t>
            </a:r>
            <a:r>
              <a:rPr lang="it-IT" sz="1200" i="1" dirty="0" smtClean="0">
                <a:solidFill>
                  <a:srgbClr val="002060"/>
                </a:solidFill>
              </a:rPr>
              <a:t> 2019;12</a:t>
            </a:r>
            <a:endParaRPr lang="it-IT" sz="1200" i="1" dirty="0">
              <a:solidFill>
                <a:srgbClr val="002060"/>
              </a:solidFill>
            </a:endParaRPr>
          </a:p>
        </p:txBody>
      </p:sp>
    </p:spTree>
    <p:extLst>
      <p:ext uri="{BB962C8B-B14F-4D97-AF65-F5344CB8AC3E}">
        <p14:creationId xmlns:p14="http://schemas.microsoft.com/office/powerpoint/2010/main" val="224957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8442" y="1878189"/>
            <a:ext cx="11576518" cy="883023"/>
          </a:xfrm>
        </p:spPr>
        <p:txBody>
          <a:bodyPr>
            <a:normAutofit/>
          </a:bodyPr>
          <a:lstStyle/>
          <a:p>
            <a:pPr marL="0" indent="0">
              <a:lnSpc>
                <a:spcPct val="100000"/>
              </a:lnSpc>
              <a:buNone/>
            </a:pPr>
            <a:r>
              <a:rPr lang="it-IT" sz="1800" dirty="0">
                <a:solidFill>
                  <a:srgbClr val="002060"/>
                </a:solidFill>
              </a:rPr>
              <a:t>Più della metà delle donne </a:t>
            </a:r>
            <a:r>
              <a:rPr lang="it-IT" sz="1800" b="1" dirty="0">
                <a:solidFill>
                  <a:srgbClr val="002060"/>
                </a:solidFill>
              </a:rPr>
              <a:t>infertili</a:t>
            </a:r>
            <a:r>
              <a:rPr lang="it-IT" sz="1800" dirty="0">
                <a:solidFill>
                  <a:srgbClr val="002060"/>
                </a:solidFill>
              </a:rPr>
              <a:t> hanno mostrato:</a:t>
            </a:r>
          </a:p>
          <a:p>
            <a:pPr>
              <a:lnSpc>
                <a:spcPct val="100000"/>
              </a:lnSpc>
            </a:pPr>
            <a:r>
              <a:rPr lang="it-IT" sz="1800" b="1" dirty="0">
                <a:solidFill>
                  <a:srgbClr val="002060"/>
                </a:solidFill>
              </a:rPr>
              <a:t>carenza di magnesio, zinco e selenio e pertanto </a:t>
            </a:r>
            <a:r>
              <a:rPr lang="it-IT" sz="1800" dirty="0">
                <a:solidFill>
                  <a:srgbClr val="002060"/>
                </a:solidFill>
              </a:rPr>
              <a:t>alti livelli di stress ossidativo </a:t>
            </a:r>
          </a:p>
        </p:txBody>
      </p:sp>
      <p:grpSp>
        <p:nvGrpSpPr>
          <p:cNvPr id="9" name="Gruppo 8"/>
          <p:cNvGrpSpPr/>
          <p:nvPr/>
        </p:nvGrpSpPr>
        <p:grpSpPr>
          <a:xfrm>
            <a:off x="170120" y="4773781"/>
            <a:ext cx="11900785" cy="1771947"/>
            <a:chOff x="265815" y="4680114"/>
            <a:chExt cx="11900785" cy="1771947"/>
          </a:xfrm>
        </p:grpSpPr>
        <p:grpSp>
          <p:nvGrpSpPr>
            <p:cNvPr id="8" name="Gruppo 7"/>
            <p:cNvGrpSpPr/>
            <p:nvPr/>
          </p:nvGrpSpPr>
          <p:grpSpPr>
            <a:xfrm>
              <a:off x="265815" y="4680114"/>
              <a:ext cx="3832831" cy="1667523"/>
              <a:chOff x="265815" y="4680114"/>
              <a:chExt cx="3832831" cy="1667523"/>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031" r="7650" b="5042"/>
              <a:stretch/>
            </p:blipFill>
            <p:spPr bwMode="auto">
              <a:xfrm>
                <a:off x="1924491" y="4680114"/>
                <a:ext cx="2174155" cy="166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7391"/>
              <a:stretch/>
            </p:blipFill>
            <p:spPr bwMode="auto">
              <a:xfrm>
                <a:off x="265815" y="4684164"/>
                <a:ext cx="1646003" cy="1663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CasellaDiTesto 5"/>
            <p:cNvSpPr txBox="1"/>
            <p:nvPr/>
          </p:nvSpPr>
          <p:spPr>
            <a:xfrm>
              <a:off x="4134295" y="4851623"/>
              <a:ext cx="8032305" cy="1600438"/>
            </a:xfrm>
            <a:prstGeom prst="rect">
              <a:avLst/>
            </a:prstGeom>
            <a:noFill/>
          </p:spPr>
          <p:txBody>
            <a:bodyPr wrap="square" rtlCol="0">
              <a:spAutoFit/>
            </a:bodyPr>
            <a:lstStyle/>
            <a:p>
              <a:pPr marL="285750" indent="-285750" algn="just">
                <a:buFont typeface="Wingdings" panose="05000000000000000000" pitchFamily="2" charset="2"/>
                <a:buChar char="ü"/>
              </a:pPr>
              <a:r>
                <a:rPr lang="it-IT" sz="1400" dirty="0">
                  <a:solidFill>
                    <a:srgbClr val="002060"/>
                  </a:solidFill>
                </a:rPr>
                <a:t>La più comune </a:t>
              </a:r>
              <a:r>
                <a:rPr lang="it-IT" sz="1400" b="1" dirty="0">
                  <a:solidFill>
                    <a:srgbClr val="002060"/>
                  </a:solidFill>
                </a:rPr>
                <a:t>causa della carenza di Zn </a:t>
              </a:r>
              <a:r>
                <a:rPr lang="it-IT" sz="1400" dirty="0">
                  <a:solidFill>
                    <a:srgbClr val="002060"/>
                  </a:solidFill>
                </a:rPr>
                <a:t>è una dieta squilibrata: alto contenuto di cereali raffinati e a basso contenuto di proteine </a:t>
              </a:r>
            </a:p>
            <a:p>
              <a:pPr marL="285750" indent="-285750" algn="just">
                <a:buFont typeface="Wingdings" panose="05000000000000000000" pitchFamily="2" charset="2"/>
                <a:buChar char="ü"/>
              </a:pPr>
              <a:r>
                <a:rPr lang="it-IT" sz="1400" dirty="0">
                  <a:solidFill>
                    <a:srgbClr val="002060"/>
                  </a:solidFill>
                </a:rPr>
                <a:t>La </a:t>
              </a:r>
              <a:r>
                <a:rPr lang="it-IT" sz="1400" b="1" dirty="0">
                  <a:solidFill>
                    <a:srgbClr val="002060"/>
                  </a:solidFill>
                </a:rPr>
                <a:t>carenza di zinco è causa di: </a:t>
              </a:r>
              <a:r>
                <a:rPr lang="it-IT" sz="1400" dirty="0">
                  <a:solidFill>
                    <a:srgbClr val="002060"/>
                  </a:solidFill>
                </a:rPr>
                <a:t>stanchezza, di maggior esposizione alle infezioni e alle ferite, essa </a:t>
              </a:r>
              <a:r>
                <a:rPr lang="it-IT" sz="1400" b="1" dirty="0">
                  <a:solidFill>
                    <a:srgbClr val="002060"/>
                  </a:solidFill>
                </a:rPr>
                <a:t>ostacola</a:t>
              </a:r>
              <a:r>
                <a:rPr lang="it-IT" sz="1400" dirty="0">
                  <a:solidFill>
                    <a:srgbClr val="002060"/>
                  </a:solidFill>
                </a:rPr>
                <a:t> la produzione di energia, la sintesi delle proteine, la formazione di collagene e la tolleranza all’alcool; inoltre può essere </a:t>
              </a:r>
              <a:r>
                <a:rPr lang="it-IT" sz="1400" b="1" u="sng" dirty="0">
                  <a:solidFill>
                    <a:srgbClr val="002060"/>
                  </a:solidFill>
                </a:rPr>
                <a:t>responsabile di un ritardo di crescita e di maturità sessuale; </a:t>
              </a:r>
              <a:r>
                <a:rPr lang="it-IT" sz="1400" dirty="0">
                  <a:solidFill>
                    <a:srgbClr val="002060"/>
                  </a:solidFill>
                </a:rPr>
                <a:t>in quanto </a:t>
              </a:r>
              <a:r>
                <a:rPr lang="it-IT" sz="1400" b="1" u="sng" dirty="0">
                  <a:solidFill>
                    <a:srgbClr val="002060"/>
                  </a:solidFill>
                </a:rPr>
                <a:t>supporta l’ovulazione, lo sviluppo dell’oocita e sostiene i sistemi antiossidanti.</a:t>
              </a:r>
            </a:p>
            <a:p>
              <a:pPr algn="just"/>
              <a:endParaRPr lang="it-IT" sz="1400" b="1" u="sng" dirty="0">
                <a:solidFill>
                  <a:srgbClr val="002060"/>
                </a:solidFill>
              </a:endParaRPr>
            </a:p>
          </p:txBody>
        </p:sp>
      </p:grpSp>
      <p:sp>
        <p:nvSpPr>
          <p:cNvPr id="11" name="Titolo 10"/>
          <p:cNvSpPr>
            <a:spLocks noGrp="1"/>
          </p:cNvSpPr>
          <p:nvPr>
            <p:ph type="title"/>
          </p:nvPr>
        </p:nvSpPr>
        <p:spPr>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dirty="0"/>
          </a:p>
          <a:p>
            <a:pPr algn="ctr"/>
            <a:r>
              <a:rPr lang="it-IT" sz="2800" dirty="0"/>
              <a:t>Nutrienti e Periodo </a:t>
            </a:r>
            <a:r>
              <a:rPr lang="it-IT" sz="2800" dirty="0" err="1"/>
              <a:t>Pre</a:t>
            </a:r>
            <a:r>
              <a:rPr lang="it-IT" sz="2800" dirty="0"/>
              <a:t> concezionale </a:t>
            </a:r>
          </a:p>
          <a:p>
            <a:pPr algn="ctr"/>
            <a:endParaRPr lang="it-IT" sz="2800" dirty="0"/>
          </a:p>
        </p:txBody>
      </p:sp>
      <p:grpSp>
        <p:nvGrpSpPr>
          <p:cNvPr id="5" name="Gruppo 4"/>
          <p:cNvGrpSpPr/>
          <p:nvPr/>
        </p:nvGrpSpPr>
        <p:grpSpPr>
          <a:xfrm>
            <a:off x="202017" y="3023141"/>
            <a:ext cx="11894288" cy="1480165"/>
            <a:chOff x="265815" y="2948713"/>
            <a:chExt cx="11469016" cy="1480165"/>
          </a:xfrm>
        </p:grpSpPr>
        <p:sp>
          <p:nvSpPr>
            <p:cNvPr id="4" name="Rettangolo 3"/>
            <p:cNvSpPr/>
            <p:nvPr/>
          </p:nvSpPr>
          <p:spPr>
            <a:xfrm>
              <a:off x="2574587" y="3057189"/>
              <a:ext cx="9160244" cy="1169551"/>
            </a:xfrm>
            <a:prstGeom prst="rect">
              <a:avLst/>
            </a:prstGeom>
          </p:spPr>
          <p:txBody>
            <a:bodyPr wrap="square">
              <a:spAutoFit/>
            </a:bodyPr>
            <a:lstStyle/>
            <a:p>
              <a:pPr marL="285750" indent="-285750" algn="just">
                <a:buFont typeface="Wingdings" panose="05000000000000000000" pitchFamily="2" charset="2"/>
                <a:buChar char="ü"/>
              </a:pPr>
              <a:r>
                <a:rPr lang="it-IT" sz="1400" dirty="0">
                  <a:solidFill>
                    <a:srgbClr val="002060"/>
                  </a:solidFill>
                </a:rPr>
                <a:t>La sua carenza interessa il 78 % della popolazione femminile </a:t>
              </a:r>
              <a:r>
                <a:rPr lang="it-IT" sz="1400" dirty="0" smtClean="0">
                  <a:solidFill>
                    <a:srgbClr val="002060"/>
                  </a:solidFill>
                </a:rPr>
                <a:t>ed </a:t>
              </a:r>
              <a:r>
                <a:rPr lang="it-IT" sz="1400" dirty="0">
                  <a:solidFill>
                    <a:srgbClr val="002060"/>
                  </a:solidFill>
                </a:rPr>
                <a:t>è correlata principalmente ad un impoverimento del contenuto di magnesio negli organismi vegetali e all’utilizzo di farmaci che ne riducono l’assorbimento come gli inibitori di pompa protonica; elevate quantità di magnesio vengono inoltre consumate durante periodi di stress prolungato. </a:t>
              </a:r>
            </a:p>
            <a:p>
              <a:pPr marL="285750" indent="-285750" algn="just">
                <a:buFont typeface="Wingdings" panose="05000000000000000000" pitchFamily="2" charset="2"/>
                <a:buChar char="ü"/>
              </a:pPr>
              <a:r>
                <a:rPr lang="it-IT" sz="1400" b="1" dirty="0">
                  <a:solidFill>
                    <a:srgbClr val="002060"/>
                  </a:solidFill>
                </a:rPr>
                <a:t>La supplementazione di Magnesio in individui obesi non diabetici e in individui con diabete tipo 2 migliora la sensibilità all’insulina e la glicemia a digiuno.</a:t>
              </a:r>
            </a:p>
          </p:txBody>
        </p:sp>
        <p:pic>
          <p:nvPicPr>
            <p:cNvPr id="2" name="Immagine 1"/>
            <p:cNvPicPr>
              <a:picLocks noChangeAspect="1"/>
            </p:cNvPicPr>
            <p:nvPr/>
          </p:nvPicPr>
          <p:blipFill>
            <a:blip r:embed="rId5"/>
            <a:stretch>
              <a:fillRect/>
            </a:stretch>
          </p:blipFill>
          <p:spPr>
            <a:xfrm>
              <a:off x="265815" y="2948713"/>
              <a:ext cx="2224291" cy="1480165"/>
            </a:xfrm>
            <a:prstGeom prst="rect">
              <a:avLst/>
            </a:prstGeom>
          </p:spPr>
        </p:pic>
      </p:grpSp>
    </p:spTree>
    <p:extLst>
      <p:ext uri="{BB962C8B-B14F-4D97-AF65-F5344CB8AC3E}">
        <p14:creationId xmlns:p14="http://schemas.microsoft.com/office/powerpoint/2010/main" val="19768632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0"/>
          <p:cNvSpPr>
            <a:spLocks noGrp="1"/>
          </p:cNvSpPr>
          <p:nvPr>
            <p:ph type="title"/>
          </p:nvPr>
        </p:nvSpPr>
        <p:spPr>
          <a:xfrm>
            <a:off x="295275" y="365125"/>
            <a:ext cx="6353175" cy="144252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dirty="0"/>
          </a:p>
          <a:p>
            <a:pPr algn="ctr"/>
            <a:r>
              <a:rPr lang="it-IT" sz="2800" dirty="0"/>
              <a:t>Nutrienti e Periodo </a:t>
            </a:r>
            <a:r>
              <a:rPr lang="it-IT" sz="2800" dirty="0" err="1"/>
              <a:t>Pre</a:t>
            </a:r>
            <a:r>
              <a:rPr lang="it-IT" sz="2800" dirty="0"/>
              <a:t> concezionale </a:t>
            </a:r>
          </a:p>
          <a:p>
            <a:pPr algn="ctr"/>
            <a:endParaRPr lang="it-IT" sz="2800" dirty="0"/>
          </a:p>
        </p:txBody>
      </p:sp>
      <p:grpSp>
        <p:nvGrpSpPr>
          <p:cNvPr id="11" name="Gruppo 10"/>
          <p:cNvGrpSpPr/>
          <p:nvPr/>
        </p:nvGrpSpPr>
        <p:grpSpPr>
          <a:xfrm>
            <a:off x="82405" y="4091210"/>
            <a:ext cx="12027189" cy="1857043"/>
            <a:chOff x="82405" y="4091210"/>
            <a:chExt cx="12027189" cy="1857043"/>
          </a:xfrm>
        </p:grpSpPr>
        <p:pic>
          <p:nvPicPr>
            <p:cNvPr id="6" name="Immagine 5"/>
            <p:cNvPicPr>
              <a:picLocks noChangeAspect="1"/>
            </p:cNvPicPr>
            <p:nvPr/>
          </p:nvPicPr>
          <p:blipFill rotWithShape="1">
            <a:blip r:embed="rId3"/>
            <a:srcRect l="1" r="-3982" b="9965"/>
            <a:stretch/>
          </p:blipFill>
          <p:spPr>
            <a:xfrm>
              <a:off x="82405" y="4176935"/>
              <a:ext cx="2827594" cy="1771318"/>
            </a:xfrm>
            <a:prstGeom prst="rect">
              <a:avLst/>
            </a:prstGeom>
          </p:spPr>
        </p:pic>
        <p:sp>
          <p:nvSpPr>
            <p:cNvPr id="7" name="CasellaDiTesto 6"/>
            <p:cNvSpPr txBox="1"/>
            <p:nvPr/>
          </p:nvSpPr>
          <p:spPr>
            <a:xfrm>
              <a:off x="2909999" y="4091210"/>
              <a:ext cx="9199595" cy="1815882"/>
            </a:xfrm>
            <a:prstGeom prst="rect">
              <a:avLst/>
            </a:prstGeom>
            <a:noFill/>
          </p:spPr>
          <p:txBody>
            <a:bodyPr wrap="square" rtlCol="0">
              <a:spAutoFit/>
            </a:bodyPr>
            <a:lstStyle/>
            <a:p>
              <a:pPr algn="just"/>
              <a:endParaRPr lang="it-IT" sz="1600" dirty="0">
                <a:solidFill>
                  <a:srgbClr val="002060"/>
                </a:solidFill>
              </a:endParaRPr>
            </a:p>
            <a:p>
              <a:pPr algn="just"/>
              <a:r>
                <a:rPr lang="it-IT" sz="1600" dirty="0">
                  <a:solidFill>
                    <a:srgbClr val="002060"/>
                  </a:solidFill>
                </a:rPr>
                <a:t>È cofattore degli enzimi che convertono il T4 in T3 in periferia e metabolizzano gli ormoni tiroidei nelle forme meno attive. </a:t>
              </a:r>
            </a:p>
            <a:p>
              <a:pPr algn="just"/>
              <a:r>
                <a:rPr lang="it-IT" sz="1600" dirty="0">
                  <a:solidFill>
                    <a:srgbClr val="002060"/>
                  </a:solidFill>
                </a:rPr>
                <a:t>È l’elemento fondamentale delle </a:t>
              </a:r>
              <a:r>
                <a:rPr lang="it-IT" sz="1600" dirty="0" err="1">
                  <a:solidFill>
                    <a:srgbClr val="002060"/>
                  </a:solidFill>
                </a:rPr>
                <a:t>selenoproteine</a:t>
              </a:r>
              <a:r>
                <a:rPr lang="it-IT" sz="1600" dirty="0">
                  <a:solidFill>
                    <a:srgbClr val="002060"/>
                  </a:solidFill>
                </a:rPr>
                <a:t> che sono altamente espresse nella tiroide e che la proteggono dallo stress ossidativo </a:t>
              </a:r>
            </a:p>
            <a:p>
              <a:pPr algn="just"/>
              <a:r>
                <a:rPr lang="it-IT" sz="1600" dirty="0">
                  <a:solidFill>
                    <a:srgbClr val="002060"/>
                  </a:solidFill>
                </a:rPr>
                <a:t>La carenza di selenio, è associata ad un aumentato rischio di sviluppare patologie tiroidee;</a:t>
              </a:r>
            </a:p>
            <a:p>
              <a:pPr algn="just"/>
              <a:r>
                <a:rPr lang="it-IT" sz="1600" dirty="0">
                  <a:solidFill>
                    <a:srgbClr val="002060"/>
                  </a:solidFill>
                </a:rPr>
                <a:t>La </a:t>
              </a:r>
              <a:r>
                <a:rPr lang="it-IT" sz="1600" dirty="0" err="1">
                  <a:solidFill>
                    <a:srgbClr val="002060"/>
                  </a:solidFill>
                </a:rPr>
                <a:t>supplementazione</a:t>
              </a:r>
              <a:r>
                <a:rPr lang="it-IT" sz="1600" dirty="0">
                  <a:solidFill>
                    <a:srgbClr val="002060"/>
                  </a:solidFill>
                </a:rPr>
                <a:t> alimentare di selenio riduce i livelli di anticorpi nei pazienti con tiroidite autoimmune </a:t>
              </a:r>
            </a:p>
          </p:txBody>
        </p:sp>
      </p:grpSp>
      <p:pic>
        <p:nvPicPr>
          <p:cNvPr id="8" name="Immagine 7"/>
          <p:cNvPicPr>
            <a:picLocks noChangeAspect="1"/>
          </p:cNvPicPr>
          <p:nvPr/>
        </p:nvPicPr>
        <p:blipFill rotWithShape="1">
          <a:blip r:embed="rId4"/>
          <a:srcRect l="27287" t="27592" r="28595" b="20809"/>
          <a:stretch/>
        </p:blipFill>
        <p:spPr>
          <a:xfrm>
            <a:off x="7160259" y="377825"/>
            <a:ext cx="4962525" cy="3264771"/>
          </a:xfrm>
          <a:prstGeom prst="rect">
            <a:avLst/>
          </a:prstGeom>
          <a:ln>
            <a:solidFill>
              <a:schemeClr val="accent1">
                <a:lumMod val="50000"/>
              </a:schemeClr>
            </a:solidFill>
          </a:ln>
        </p:spPr>
      </p:pic>
      <p:sp>
        <p:nvSpPr>
          <p:cNvPr id="9" name="Segnaposto contenuto 2">
            <a:extLst>
              <a:ext uri="{FF2B5EF4-FFF2-40B4-BE49-F238E27FC236}">
                <a16:creationId xmlns:a16="http://schemas.microsoft.com/office/drawing/2014/main" id="{BFFD3D91-7428-44E1-9EFA-B27441A46613}"/>
              </a:ext>
            </a:extLst>
          </p:cNvPr>
          <p:cNvSpPr>
            <a:spLocks noGrp="1"/>
          </p:cNvSpPr>
          <p:nvPr>
            <p:ph idx="1"/>
          </p:nvPr>
        </p:nvSpPr>
        <p:spPr>
          <a:xfrm>
            <a:off x="0" y="2262288"/>
            <a:ext cx="7160259" cy="995262"/>
          </a:xfrm>
        </p:spPr>
        <p:txBody>
          <a:bodyPr>
            <a:normAutofit/>
          </a:bodyPr>
          <a:lstStyle/>
          <a:p>
            <a:pPr marL="0" indent="0">
              <a:lnSpc>
                <a:spcPct val="100000"/>
              </a:lnSpc>
              <a:buNone/>
            </a:pPr>
            <a:r>
              <a:rPr lang="it-IT" sz="1700" dirty="0">
                <a:solidFill>
                  <a:srgbClr val="002060"/>
                </a:solidFill>
              </a:rPr>
              <a:t>Più della metà delle donne </a:t>
            </a:r>
            <a:r>
              <a:rPr lang="it-IT" sz="1700" b="1" dirty="0">
                <a:solidFill>
                  <a:srgbClr val="002060"/>
                </a:solidFill>
              </a:rPr>
              <a:t>infertili</a:t>
            </a:r>
            <a:r>
              <a:rPr lang="it-IT" sz="1700" dirty="0">
                <a:solidFill>
                  <a:srgbClr val="002060"/>
                </a:solidFill>
              </a:rPr>
              <a:t> hanno mostrato:</a:t>
            </a:r>
          </a:p>
          <a:p>
            <a:pPr>
              <a:lnSpc>
                <a:spcPct val="100000"/>
              </a:lnSpc>
            </a:pPr>
            <a:r>
              <a:rPr lang="it-IT" sz="1700" b="1" dirty="0">
                <a:solidFill>
                  <a:srgbClr val="002060"/>
                </a:solidFill>
              </a:rPr>
              <a:t>carenza di magnesio, zinco e selenio e pertanto </a:t>
            </a:r>
            <a:r>
              <a:rPr lang="it-IT" sz="1700" dirty="0">
                <a:solidFill>
                  <a:srgbClr val="002060"/>
                </a:solidFill>
              </a:rPr>
              <a:t>alti livelli di stress ossidativo </a:t>
            </a:r>
          </a:p>
        </p:txBody>
      </p:sp>
    </p:spTree>
    <p:extLst>
      <p:ext uri="{BB962C8B-B14F-4D97-AF65-F5344CB8AC3E}">
        <p14:creationId xmlns:p14="http://schemas.microsoft.com/office/powerpoint/2010/main" val="1946313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743201" y="32615"/>
            <a:ext cx="7207101" cy="921526"/>
          </a:xfrm>
          <a:solidFill>
            <a:srgbClr val="0070C0"/>
          </a:solidFill>
        </p:spPr>
        <p:txBody>
          <a:bodyPr>
            <a:normAutofit/>
          </a:bodyPr>
          <a:lstStyle/>
          <a:p>
            <a:pPr algn="ctr"/>
            <a:r>
              <a:rPr lang="it-IT" sz="2800" b="1" dirty="0">
                <a:solidFill>
                  <a:schemeClr val="bg1"/>
                </a:solidFill>
              </a:rPr>
              <a:t>Nutrizione in gravidanza e in allattamento </a:t>
            </a:r>
          </a:p>
        </p:txBody>
      </p:sp>
      <p:graphicFrame>
        <p:nvGraphicFramePr>
          <p:cNvPr id="5" name="Tabella 4"/>
          <p:cNvGraphicFramePr>
            <a:graphicFrameLocks noGrp="1"/>
          </p:cNvGraphicFramePr>
          <p:nvPr>
            <p:extLst>
              <p:ext uri="{D42A27DB-BD31-4B8C-83A1-F6EECF244321}">
                <p14:modId xmlns:p14="http://schemas.microsoft.com/office/powerpoint/2010/main" val="2157538930"/>
              </p:ext>
            </p:extLst>
          </p:nvPr>
        </p:nvGraphicFramePr>
        <p:xfrm>
          <a:off x="228600" y="749673"/>
          <a:ext cx="11865428" cy="5892187"/>
        </p:xfrm>
        <a:graphic>
          <a:graphicData uri="http://schemas.openxmlformats.org/drawingml/2006/table">
            <a:tbl>
              <a:tblPr firstRow="1" bandRow="1">
                <a:tableStyleId>{5C22544A-7EE6-4342-B048-85BDC9FD1C3A}</a:tableStyleId>
              </a:tblPr>
              <a:tblGrid>
                <a:gridCol w="1592680">
                  <a:extLst>
                    <a:ext uri="{9D8B030D-6E8A-4147-A177-3AD203B41FA5}">
                      <a16:colId xmlns:a16="http://schemas.microsoft.com/office/drawing/2014/main" val="20000"/>
                    </a:ext>
                  </a:extLst>
                </a:gridCol>
                <a:gridCol w="3400109">
                  <a:extLst>
                    <a:ext uri="{9D8B030D-6E8A-4147-A177-3AD203B41FA5}">
                      <a16:colId xmlns:a16="http://schemas.microsoft.com/office/drawing/2014/main" val="20001"/>
                    </a:ext>
                  </a:extLst>
                </a:gridCol>
                <a:gridCol w="4082932">
                  <a:extLst>
                    <a:ext uri="{9D8B030D-6E8A-4147-A177-3AD203B41FA5}">
                      <a16:colId xmlns:a16="http://schemas.microsoft.com/office/drawing/2014/main" val="20002"/>
                    </a:ext>
                  </a:extLst>
                </a:gridCol>
                <a:gridCol w="2789707">
                  <a:extLst>
                    <a:ext uri="{9D8B030D-6E8A-4147-A177-3AD203B41FA5}">
                      <a16:colId xmlns:a16="http://schemas.microsoft.com/office/drawing/2014/main" val="20003"/>
                    </a:ext>
                  </a:extLst>
                </a:gridCol>
              </a:tblGrid>
              <a:tr h="401186">
                <a:tc>
                  <a:txBody>
                    <a:bodyPr/>
                    <a:lstStyle/>
                    <a:p>
                      <a:pPr algn="ctr"/>
                      <a:r>
                        <a:rPr lang="it-IT" sz="1600" dirty="0" smtClean="0">
                          <a:solidFill>
                            <a:schemeClr val="bg1"/>
                          </a:solidFill>
                          <a:latin typeface="Calibri" panose="020F0502020204030204" pitchFamily="34" charset="0"/>
                        </a:rPr>
                        <a:t>Micronutriente </a:t>
                      </a:r>
                      <a:endParaRPr lang="it-IT" sz="1600" dirty="0">
                        <a:solidFill>
                          <a:schemeClr val="bg1"/>
                        </a:solidFill>
                        <a:latin typeface="Calibri" panose="020F0502020204030204" pitchFamily="34" charset="0"/>
                      </a:endParaRPr>
                    </a:p>
                  </a:txBody>
                  <a:tcPr anchor="ctr">
                    <a:solidFill>
                      <a:schemeClr val="accent1">
                        <a:lumMod val="75000"/>
                      </a:schemeClr>
                    </a:solidFill>
                  </a:tcPr>
                </a:tc>
                <a:tc>
                  <a:txBody>
                    <a:bodyPr/>
                    <a:lstStyle/>
                    <a:p>
                      <a:pPr algn="ctr"/>
                      <a:r>
                        <a:rPr lang="it-IT" sz="1600" dirty="0" smtClean="0">
                          <a:latin typeface="Calibri" panose="020F0502020204030204" pitchFamily="34" charset="0"/>
                        </a:rPr>
                        <a:t>Conseguenze</a:t>
                      </a:r>
                      <a:r>
                        <a:rPr lang="it-IT" sz="1600" baseline="0" dirty="0" smtClean="0">
                          <a:latin typeface="Calibri" panose="020F0502020204030204" pitchFamily="34" charset="0"/>
                        </a:rPr>
                        <a:t> della </a:t>
                      </a:r>
                      <a:r>
                        <a:rPr lang="it-IT" sz="1600" baseline="0" dirty="0">
                          <a:latin typeface="Calibri" panose="020F0502020204030204" pitchFamily="34" charset="0"/>
                        </a:rPr>
                        <a:t>carenza</a:t>
                      </a:r>
                      <a:endParaRPr lang="it-IT" sz="1600" dirty="0">
                        <a:latin typeface="Calibri" panose="020F0502020204030204" pitchFamily="34" charset="0"/>
                      </a:endParaRPr>
                    </a:p>
                  </a:txBody>
                  <a:tcPr anchor="ctr"/>
                </a:tc>
                <a:tc>
                  <a:txBody>
                    <a:bodyPr/>
                    <a:lstStyle/>
                    <a:p>
                      <a:pPr algn="ctr"/>
                      <a:r>
                        <a:rPr lang="it-IT" sz="1600" dirty="0">
                          <a:latin typeface="Calibri" panose="020F0502020204030204" pitchFamily="34" charset="0"/>
                        </a:rPr>
                        <a:t>Strategia</a:t>
                      </a:r>
                      <a:r>
                        <a:rPr lang="it-IT" sz="1600" baseline="0" dirty="0">
                          <a:latin typeface="Calibri" panose="020F0502020204030204" pitchFamily="34" charset="0"/>
                        </a:rPr>
                        <a:t> di </a:t>
                      </a:r>
                      <a:r>
                        <a:rPr lang="it-IT" sz="1600" baseline="0" dirty="0" err="1">
                          <a:latin typeface="Calibri" panose="020F0502020204030204" pitchFamily="34" charset="0"/>
                        </a:rPr>
                        <a:t>supplementazione</a:t>
                      </a:r>
                      <a:r>
                        <a:rPr lang="it-IT" sz="1600" baseline="0" dirty="0">
                          <a:latin typeface="Calibri" panose="020F0502020204030204" pitchFamily="34" charset="0"/>
                        </a:rPr>
                        <a:t> </a:t>
                      </a:r>
                      <a:endParaRPr lang="it-IT" sz="1600" dirty="0">
                        <a:latin typeface="Calibri" panose="020F0502020204030204" pitchFamily="34" charset="0"/>
                      </a:endParaRPr>
                    </a:p>
                  </a:txBody>
                  <a:tcPr anchor="ctr"/>
                </a:tc>
                <a:tc>
                  <a:txBody>
                    <a:bodyPr/>
                    <a:lstStyle/>
                    <a:p>
                      <a:pPr algn="ctr"/>
                      <a:r>
                        <a:rPr lang="it-IT" sz="1600" dirty="0">
                          <a:latin typeface="Calibri" panose="020F0502020204030204" pitchFamily="34" charset="0"/>
                        </a:rPr>
                        <a:t>Rischi da sovraccarico </a:t>
                      </a:r>
                    </a:p>
                  </a:txBody>
                  <a:tcPr anchor="ctr"/>
                </a:tc>
                <a:extLst>
                  <a:ext uri="{0D108BD9-81ED-4DB2-BD59-A6C34878D82A}">
                    <a16:rowId xmlns:a16="http://schemas.microsoft.com/office/drawing/2014/main" val="10000"/>
                  </a:ext>
                </a:extLst>
              </a:tr>
              <a:tr h="1170213">
                <a:tc>
                  <a:txBody>
                    <a:bodyPr/>
                    <a:lstStyle/>
                    <a:p>
                      <a:pPr algn="ctr"/>
                      <a:endParaRPr lang="it-IT" sz="1600" b="1" dirty="0">
                        <a:solidFill>
                          <a:schemeClr val="bg1"/>
                        </a:solidFill>
                      </a:endParaRPr>
                    </a:p>
                    <a:p>
                      <a:pPr algn="ctr"/>
                      <a:endParaRPr lang="it-IT" sz="1600" b="1" dirty="0">
                        <a:solidFill>
                          <a:schemeClr val="bg1"/>
                        </a:solidFill>
                      </a:endParaRPr>
                    </a:p>
                    <a:p>
                      <a:pPr algn="ctr"/>
                      <a:r>
                        <a:rPr lang="it-IT" sz="1600" b="1" dirty="0">
                          <a:solidFill>
                            <a:schemeClr val="bg1"/>
                          </a:solidFill>
                        </a:rPr>
                        <a:t>Ferro </a:t>
                      </a:r>
                    </a:p>
                  </a:txBody>
                  <a:tcPr>
                    <a:solidFill>
                      <a:schemeClr val="accent1">
                        <a:lumMod val="75000"/>
                      </a:schemeClr>
                    </a:solidFill>
                  </a:tcPr>
                </a:tc>
                <a:tc>
                  <a:txBody>
                    <a:bodyPr/>
                    <a:lstStyle/>
                    <a:p>
                      <a:pPr algn="l"/>
                      <a:endParaRPr lang="it-IT" sz="1150" dirty="0"/>
                    </a:p>
                    <a:p>
                      <a:pPr algn="l"/>
                      <a:r>
                        <a:rPr lang="it-IT" sz="1150" dirty="0"/>
                        <a:t>Anemia</a:t>
                      </a:r>
                      <a:r>
                        <a:rPr lang="it-IT" sz="1150" baseline="0" dirty="0"/>
                        <a:t> </a:t>
                      </a:r>
                      <a:r>
                        <a:rPr lang="it-IT" sz="1150" baseline="0" dirty="0" err="1"/>
                        <a:t>sideropenica</a:t>
                      </a:r>
                      <a:r>
                        <a:rPr lang="it-IT" sz="1150" baseline="0" dirty="0"/>
                        <a:t>  materna con aumentato rischio di parto pretermine, basso peso alla nascita, aborto e carenza di riserve di ferro nel neonato</a:t>
                      </a:r>
                      <a:endParaRPr lang="it-IT" sz="1150" dirty="0"/>
                    </a:p>
                  </a:txBody>
                  <a:tcPr/>
                </a:tc>
                <a:tc>
                  <a:txBody>
                    <a:bodyPr/>
                    <a:lstStyle/>
                    <a:p>
                      <a:pPr algn="just"/>
                      <a:endParaRPr lang="it-IT" sz="1150" dirty="0"/>
                    </a:p>
                    <a:p>
                      <a:pPr marL="171450" indent="-171450" algn="just">
                        <a:buFont typeface="Arial" panose="020B0604020202020204" pitchFamily="34" charset="0"/>
                        <a:buChar char="•"/>
                      </a:pPr>
                      <a:r>
                        <a:rPr lang="it-IT" sz="1150" dirty="0" err="1"/>
                        <a:t>Supplementazione</a:t>
                      </a:r>
                      <a:r>
                        <a:rPr lang="it-IT" sz="1150" dirty="0"/>
                        <a:t> universale in base ai tassi di prevalenza dell’anemia (60</a:t>
                      </a:r>
                      <a:r>
                        <a:rPr lang="it-IT" sz="1150" baseline="0" dirty="0"/>
                        <a:t> mg/die per una prevalenza del </a:t>
                      </a:r>
                      <a:r>
                        <a:rPr lang="it-IT" sz="1150" dirty="0"/>
                        <a:t>40% di anemia </a:t>
                      </a:r>
                      <a:r>
                        <a:rPr lang="it-IT" sz="1150" dirty="0" err="1" smtClean="0"/>
                        <a:t>sideropenica</a:t>
                      </a:r>
                      <a:r>
                        <a:rPr lang="it-IT" sz="1150" dirty="0" smtClean="0"/>
                        <a:t>) </a:t>
                      </a:r>
                      <a:endParaRPr lang="it-IT" sz="1150" dirty="0"/>
                    </a:p>
                    <a:p>
                      <a:pPr marL="171450" indent="-171450" algn="just">
                        <a:buFont typeface="Arial" panose="020B0604020202020204" pitchFamily="34" charset="0"/>
                        <a:buChar char="•"/>
                      </a:pPr>
                      <a:r>
                        <a:rPr lang="it-IT" sz="1150" dirty="0" err="1"/>
                        <a:t>S</a:t>
                      </a:r>
                      <a:r>
                        <a:rPr lang="it-IT" sz="1150" dirty="0" err="1" smtClean="0"/>
                        <a:t>upplementazione</a:t>
                      </a:r>
                      <a:r>
                        <a:rPr lang="it-IT" sz="1150" dirty="0" smtClean="0"/>
                        <a:t> </a:t>
                      </a:r>
                      <a:r>
                        <a:rPr lang="it-IT" sz="1150" dirty="0"/>
                        <a:t>in base alle riserve di ferro</a:t>
                      </a:r>
                    </a:p>
                  </a:txBody>
                  <a:tcPr/>
                </a:tc>
                <a:tc>
                  <a:txBody>
                    <a:bodyPr/>
                    <a:lstStyle/>
                    <a:p>
                      <a:pPr marL="171450" indent="-171450">
                        <a:buFont typeface="Wingdings" panose="05000000000000000000" pitchFamily="2" charset="2"/>
                        <a:buChar char="§"/>
                      </a:pPr>
                      <a:r>
                        <a:rPr lang="it-IT" sz="1150" dirty="0" smtClean="0"/>
                        <a:t>Aumentato </a:t>
                      </a:r>
                      <a:r>
                        <a:rPr lang="it-IT" sz="1150" dirty="0"/>
                        <a:t>rischio di concentrazione di emoglobina maggiore di 130 </a:t>
                      </a:r>
                      <a:r>
                        <a:rPr lang="it-IT" sz="1150" dirty="0" smtClean="0"/>
                        <a:t>g/l</a:t>
                      </a:r>
                    </a:p>
                    <a:p>
                      <a:pPr marL="171450" indent="-171450">
                        <a:buFont typeface="Wingdings" panose="05000000000000000000" pitchFamily="2" charset="2"/>
                        <a:buChar char="§"/>
                      </a:pPr>
                      <a:r>
                        <a:rPr lang="it-IT" sz="1150" dirty="0" err="1" smtClean="0"/>
                        <a:t>Outcome</a:t>
                      </a:r>
                      <a:r>
                        <a:rPr lang="it-IT" sz="1150" dirty="0" smtClean="0"/>
                        <a:t> </a:t>
                      </a:r>
                      <a:r>
                        <a:rPr lang="it-IT" sz="1150" dirty="0"/>
                        <a:t>ostetrici</a:t>
                      </a:r>
                      <a:r>
                        <a:rPr lang="it-IT" sz="1150" baseline="0" dirty="0"/>
                        <a:t> negativi (ad esempio basso peso alla nascita, ipertensione </a:t>
                      </a:r>
                      <a:r>
                        <a:rPr lang="it-IT" sz="1150" baseline="0" dirty="0" smtClean="0"/>
                        <a:t>materna)</a:t>
                      </a:r>
                      <a:endParaRPr lang="it-IT" sz="1150" baseline="0" dirty="0"/>
                    </a:p>
                    <a:p>
                      <a:pPr marL="171450" indent="-171450">
                        <a:buFont typeface="Wingdings" panose="05000000000000000000" pitchFamily="2" charset="2"/>
                        <a:buChar char="§"/>
                      </a:pPr>
                      <a:r>
                        <a:rPr lang="it-IT" sz="1150" baseline="0" dirty="0" smtClean="0"/>
                        <a:t>Diabete </a:t>
                      </a:r>
                      <a:r>
                        <a:rPr lang="it-IT" sz="1150" baseline="0" dirty="0"/>
                        <a:t>gestazionale </a:t>
                      </a:r>
                      <a:endParaRPr lang="it-IT" sz="1150" dirty="0"/>
                    </a:p>
                  </a:txBody>
                  <a:tcPr/>
                </a:tc>
                <a:extLst>
                  <a:ext uri="{0D108BD9-81ED-4DB2-BD59-A6C34878D82A}">
                    <a16:rowId xmlns:a16="http://schemas.microsoft.com/office/drawing/2014/main" val="10001"/>
                  </a:ext>
                </a:extLst>
              </a:tr>
              <a:tr h="1350246">
                <a:tc>
                  <a:txBody>
                    <a:bodyPr/>
                    <a:lstStyle/>
                    <a:p>
                      <a:pPr algn="ctr"/>
                      <a:endParaRPr lang="it-IT" sz="1600" b="1" dirty="0">
                        <a:solidFill>
                          <a:schemeClr val="bg1"/>
                        </a:solidFill>
                      </a:endParaRPr>
                    </a:p>
                    <a:p>
                      <a:pPr algn="ctr"/>
                      <a:endParaRPr lang="it-IT" sz="1600" b="1" dirty="0">
                        <a:solidFill>
                          <a:schemeClr val="bg1"/>
                        </a:solidFill>
                      </a:endParaRPr>
                    </a:p>
                    <a:p>
                      <a:pPr algn="ctr"/>
                      <a:r>
                        <a:rPr lang="it-IT" sz="1600" b="1" dirty="0">
                          <a:solidFill>
                            <a:schemeClr val="bg1"/>
                          </a:solidFill>
                        </a:rPr>
                        <a:t>Acido Folico </a:t>
                      </a:r>
                    </a:p>
                  </a:txBody>
                  <a:tcPr>
                    <a:solidFill>
                      <a:schemeClr val="accent1">
                        <a:lumMod val="75000"/>
                      </a:schemeClr>
                    </a:solidFill>
                  </a:tcPr>
                </a:tc>
                <a:tc>
                  <a:txBody>
                    <a:bodyPr/>
                    <a:lstStyle/>
                    <a:p>
                      <a:pPr marL="171450" indent="-171450" algn="l">
                        <a:buFont typeface="Arial" panose="020B0604020202020204" pitchFamily="34" charset="0"/>
                        <a:buChar char="•"/>
                      </a:pPr>
                      <a:endParaRPr lang="it-IT" sz="1150" dirty="0" smtClean="0"/>
                    </a:p>
                    <a:p>
                      <a:pPr marL="171450" indent="-171450" algn="l">
                        <a:buFont typeface="Arial" panose="020B0604020202020204" pitchFamily="34" charset="0"/>
                        <a:buChar char="•"/>
                      </a:pPr>
                      <a:endParaRPr lang="it-IT" sz="1150" dirty="0" smtClean="0"/>
                    </a:p>
                    <a:p>
                      <a:pPr marL="171450" indent="-171450" algn="l">
                        <a:buFont typeface="Arial" panose="020B0604020202020204" pitchFamily="34" charset="0"/>
                        <a:buChar char="•"/>
                      </a:pPr>
                      <a:r>
                        <a:rPr lang="it-IT" sz="1150" dirty="0" smtClean="0"/>
                        <a:t>Difetti </a:t>
                      </a:r>
                      <a:r>
                        <a:rPr lang="it-IT" sz="1150" dirty="0"/>
                        <a:t>del tubo neurale</a:t>
                      </a:r>
                    </a:p>
                    <a:p>
                      <a:pPr marL="171450" indent="-171450" algn="l">
                        <a:buFont typeface="Arial" panose="020B0604020202020204" pitchFamily="34" charset="0"/>
                        <a:buChar char="•"/>
                      </a:pPr>
                      <a:r>
                        <a:rPr lang="it-IT" sz="1150" dirty="0"/>
                        <a:t>Aumentato rischio di basso</a:t>
                      </a:r>
                      <a:r>
                        <a:rPr lang="it-IT" sz="1150" baseline="0" dirty="0"/>
                        <a:t> peso alla nascita di malattie non trasmissibili dell’adulto </a:t>
                      </a:r>
                      <a:endParaRPr lang="it-IT" sz="1150" dirty="0"/>
                    </a:p>
                  </a:txBody>
                  <a:tcPr/>
                </a:tc>
                <a:tc>
                  <a:txBody>
                    <a:bodyPr/>
                    <a:lstStyle/>
                    <a:p>
                      <a:pPr algn="just"/>
                      <a:r>
                        <a:rPr lang="it-IT" sz="1150" dirty="0"/>
                        <a:t>Universale 400-800 µg/die da 2 mesi prima del concepimento</a:t>
                      </a:r>
                      <a:r>
                        <a:rPr lang="it-IT" sz="1150" baseline="0" dirty="0"/>
                        <a:t> a 3 mesi dopo </a:t>
                      </a:r>
                    </a:p>
                    <a:p>
                      <a:pPr algn="just"/>
                      <a:r>
                        <a:rPr lang="it-IT" sz="1150" baseline="0" dirty="0"/>
                        <a:t>Oppure 4-5 mg/die in casi ad alto rischio di difetti del tubo neurale o con deficit di </a:t>
                      </a:r>
                      <a:r>
                        <a:rPr lang="it-IT" sz="1150" baseline="0" dirty="0" err="1"/>
                        <a:t>folati</a:t>
                      </a:r>
                      <a:r>
                        <a:rPr lang="it-IT" sz="1150" baseline="0" dirty="0"/>
                        <a:t> </a:t>
                      </a:r>
                    </a:p>
                    <a:p>
                      <a:pPr algn="just"/>
                      <a:r>
                        <a:rPr lang="it-IT" sz="1150" baseline="0" dirty="0"/>
                        <a:t>È </a:t>
                      </a:r>
                      <a:r>
                        <a:rPr lang="it-IT" sz="1150" b="1" baseline="0" dirty="0"/>
                        <a:t>raccomandata la prosecuzione della </a:t>
                      </a:r>
                      <a:r>
                        <a:rPr lang="it-IT" sz="1150" b="1" baseline="0" dirty="0" err="1"/>
                        <a:t>supplementazione</a:t>
                      </a:r>
                      <a:r>
                        <a:rPr lang="it-IT" sz="1150" b="1" baseline="0" dirty="0"/>
                        <a:t> </a:t>
                      </a:r>
                      <a:r>
                        <a:rPr lang="it-IT" sz="1150" baseline="0" dirty="0"/>
                        <a:t>per tutta la durata della gravidanza in associazione con il ferro per la prevenzione dell’anemia </a:t>
                      </a:r>
                      <a:endParaRPr lang="it-IT" sz="1150" dirty="0"/>
                    </a:p>
                  </a:txBody>
                  <a:tcPr/>
                </a:tc>
                <a:tc>
                  <a:txBody>
                    <a:bodyPr/>
                    <a:lstStyle/>
                    <a:p>
                      <a:endParaRPr lang="it-IT" sz="1150" dirty="0"/>
                    </a:p>
                    <a:p>
                      <a:endParaRPr lang="it-IT" sz="1150" dirty="0"/>
                    </a:p>
                    <a:p>
                      <a:r>
                        <a:rPr lang="it-IT" sz="1150" dirty="0"/>
                        <a:t>- Ritardo diagnostico di carenza di </a:t>
                      </a:r>
                      <a:r>
                        <a:rPr lang="it-IT" sz="1150" dirty="0" err="1" smtClean="0"/>
                        <a:t>vit</a:t>
                      </a:r>
                      <a:r>
                        <a:rPr lang="it-IT" sz="1150" dirty="0" smtClean="0"/>
                        <a:t>. </a:t>
                      </a:r>
                      <a:r>
                        <a:rPr lang="it-IT" sz="1150" dirty="0"/>
                        <a:t>B12,</a:t>
                      </a:r>
                      <a:r>
                        <a:rPr lang="it-IT" sz="1150" baseline="0" dirty="0"/>
                        <a:t> non evidenza </a:t>
                      </a:r>
                      <a:r>
                        <a:rPr lang="it-IT" sz="1150" baseline="0" dirty="0" smtClean="0"/>
                        <a:t>di anemia megaloblastica e conseguenze neurologiche</a:t>
                      </a:r>
                      <a:endParaRPr lang="it-IT" sz="1150" dirty="0"/>
                    </a:p>
                  </a:txBody>
                  <a:tcPr/>
                </a:tc>
                <a:extLst>
                  <a:ext uri="{0D108BD9-81ED-4DB2-BD59-A6C34878D82A}">
                    <a16:rowId xmlns:a16="http://schemas.microsoft.com/office/drawing/2014/main" val="10002"/>
                  </a:ext>
                </a:extLst>
              </a:tr>
              <a:tr h="450082">
                <a:tc>
                  <a:txBody>
                    <a:bodyPr/>
                    <a:lstStyle/>
                    <a:p>
                      <a:pPr algn="ctr"/>
                      <a:r>
                        <a:rPr lang="it-IT" sz="1600" b="1" dirty="0">
                          <a:solidFill>
                            <a:schemeClr val="bg1"/>
                          </a:solidFill>
                        </a:rPr>
                        <a:t>Calcio </a:t>
                      </a:r>
                    </a:p>
                  </a:txBody>
                  <a:tcPr>
                    <a:solidFill>
                      <a:schemeClr val="accent1">
                        <a:lumMod val="75000"/>
                      </a:schemeClr>
                    </a:solidFill>
                  </a:tcPr>
                </a:tc>
                <a:tc>
                  <a:txBody>
                    <a:bodyPr/>
                    <a:lstStyle/>
                    <a:p>
                      <a:pPr marL="171450" indent="-171450" algn="l">
                        <a:buFont typeface="Arial" panose="020B0604020202020204" pitchFamily="34" charset="0"/>
                        <a:buChar char="•"/>
                      </a:pPr>
                      <a:r>
                        <a:rPr lang="it-IT" sz="1150" dirty="0"/>
                        <a:t>Alterato sviluppo dello scheletro fetale </a:t>
                      </a:r>
                    </a:p>
                    <a:p>
                      <a:pPr marL="171450" indent="-171450" algn="l">
                        <a:buFont typeface="Arial" panose="020B0604020202020204" pitchFamily="34" charset="0"/>
                        <a:buChar char="•"/>
                      </a:pPr>
                      <a:r>
                        <a:rPr lang="it-IT" sz="1150" dirty="0"/>
                        <a:t>Aumentato rischio di</a:t>
                      </a:r>
                      <a:r>
                        <a:rPr lang="it-IT" sz="1150" baseline="0" dirty="0"/>
                        <a:t> ipertensione materna</a:t>
                      </a:r>
                      <a:endParaRPr lang="it-IT" sz="1150" dirty="0"/>
                    </a:p>
                  </a:txBody>
                  <a:tcPr/>
                </a:tc>
                <a:tc>
                  <a:txBody>
                    <a:bodyPr/>
                    <a:lstStyle/>
                    <a:p>
                      <a:pPr algn="just"/>
                      <a:r>
                        <a:rPr lang="it-IT" sz="1150" dirty="0"/>
                        <a:t>1,5-2 g/die di calcio elementare a partire dalla</a:t>
                      </a:r>
                      <a:r>
                        <a:rPr lang="it-IT" sz="1150" baseline="0" dirty="0"/>
                        <a:t> 20°settimana di gestazione in caso di rischio di carenza o ipertensione</a:t>
                      </a:r>
                      <a:endParaRPr lang="it-IT" sz="1150" dirty="0"/>
                    </a:p>
                  </a:txBody>
                  <a:tcPr/>
                </a:tc>
                <a:tc>
                  <a:txBody>
                    <a:bodyPr/>
                    <a:lstStyle/>
                    <a:p>
                      <a:r>
                        <a:rPr lang="it-IT" sz="1150" dirty="0"/>
                        <a:t>Effetti collaterali materni (es. gastrointestinali)</a:t>
                      </a:r>
                    </a:p>
                  </a:txBody>
                  <a:tcPr/>
                </a:tc>
                <a:extLst>
                  <a:ext uri="{0D108BD9-81ED-4DB2-BD59-A6C34878D82A}">
                    <a16:rowId xmlns:a16="http://schemas.microsoft.com/office/drawing/2014/main" val="10003"/>
                  </a:ext>
                </a:extLst>
              </a:tr>
              <a:tr h="630115">
                <a:tc>
                  <a:txBody>
                    <a:bodyPr/>
                    <a:lstStyle/>
                    <a:p>
                      <a:pPr algn="ctr"/>
                      <a:r>
                        <a:rPr lang="it-IT" sz="1600" b="1" dirty="0" smtClean="0">
                          <a:solidFill>
                            <a:schemeClr val="bg1"/>
                          </a:solidFill>
                        </a:rPr>
                        <a:t>Iodio </a:t>
                      </a:r>
                      <a:endParaRPr lang="it-IT" sz="1600" b="1" dirty="0">
                        <a:solidFill>
                          <a:schemeClr val="bg1"/>
                        </a:solidFill>
                      </a:endParaRPr>
                    </a:p>
                  </a:txBody>
                  <a:tcPr anchor="ctr">
                    <a:solidFill>
                      <a:schemeClr val="accent1">
                        <a:lumMod val="75000"/>
                      </a:schemeClr>
                    </a:solidFill>
                  </a:tcPr>
                </a:tc>
                <a:tc>
                  <a:txBody>
                    <a:bodyPr/>
                    <a:lstStyle/>
                    <a:p>
                      <a:pPr algn="l"/>
                      <a:r>
                        <a:rPr lang="it-IT" sz="1150" dirty="0"/>
                        <a:t>Ipotiroidismo</a:t>
                      </a:r>
                      <a:r>
                        <a:rPr lang="it-IT" sz="1150" baseline="0" dirty="0"/>
                        <a:t> materno fetale, disabilità intellettive ed effetti a lungo termine sullo sviluppo </a:t>
                      </a:r>
                      <a:r>
                        <a:rPr lang="it-IT" sz="1150" baseline="0" dirty="0" err="1"/>
                        <a:t>neurocognitivo</a:t>
                      </a:r>
                      <a:r>
                        <a:rPr lang="it-IT" sz="1150" baseline="0" dirty="0"/>
                        <a:t> della prole </a:t>
                      </a:r>
                      <a:endParaRPr lang="it-IT" sz="1150" dirty="0"/>
                    </a:p>
                  </a:txBody>
                  <a:tcPr/>
                </a:tc>
                <a:tc>
                  <a:txBody>
                    <a:bodyPr/>
                    <a:lstStyle/>
                    <a:p>
                      <a:pPr algn="just"/>
                      <a:r>
                        <a:rPr lang="it-IT" sz="1150" dirty="0"/>
                        <a:t>Raccomandata l’assunzione di 250 µg/die durante la gravidanza e l’allattamento </a:t>
                      </a:r>
                    </a:p>
                  </a:txBody>
                  <a:tcPr/>
                </a:tc>
                <a:tc>
                  <a:txBody>
                    <a:bodyPr/>
                    <a:lstStyle/>
                    <a:p>
                      <a:r>
                        <a:rPr lang="it-IT" sz="1150" dirty="0"/>
                        <a:t>Gozzo fetale</a:t>
                      </a:r>
                    </a:p>
                  </a:txBody>
                  <a:tcPr/>
                </a:tc>
                <a:extLst>
                  <a:ext uri="{0D108BD9-81ED-4DB2-BD59-A6C34878D82A}">
                    <a16:rowId xmlns:a16="http://schemas.microsoft.com/office/drawing/2014/main" val="10004"/>
                  </a:ext>
                </a:extLst>
              </a:tr>
              <a:tr h="810148">
                <a:tc>
                  <a:txBody>
                    <a:bodyPr/>
                    <a:lstStyle/>
                    <a:p>
                      <a:pPr algn="ctr"/>
                      <a:endParaRPr lang="it-IT" sz="1600" b="1" dirty="0">
                        <a:solidFill>
                          <a:schemeClr val="bg1"/>
                        </a:solidFill>
                      </a:endParaRPr>
                    </a:p>
                    <a:p>
                      <a:pPr algn="ctr"/>
                      <a:r>
                        <a:rPr lang="it-IT" sz="1600" b="1" dirty="0">
                          <a:solidFill>
                            <a:schemeClr val="bg1"/>
                          </a:solidFill>
                        </a:rPr>
                        <a:t>Vitamina D</a:t>
                      </a:r>
                    </a:p>
                  </a:txBody>
                  <a:tcPr>
                    <a:solidFill>
                      <a:schemeClr val="accent1">
                        <a:lumMod val="7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150" dirty="0" smtClean="0"/>
                        <a:t>Associazione </a:t>
                      </a:r>
                      <a:r>
                        <a:rPr lang="it-IT" sz="1150" dirty="0"/>
                        <a:t>dibattuta con il rischio di </a:t>
                      </a:r>
                      <a:r>
                        <a:rPr lang="it-IT" sz="1150" dirty="0" err="1"/>
                        <a:t>preclampsia</a:t>
                      </a:r>
                      <a:r>
                        <a:rPr lang="it-IT" sz="1150" dirty="0"/>
                        <a:t>,</a:t>
                      </a:r>
                      <a:r>
                        <a:rPr lang="it-IT" sz="1150" baseline="0" dirty="0"/>
                        <a:t> basso peso alla nascita, diabete gestazionale, taglio cesareo </a:t>
                      </a:r>
                      <a:endParaRPr lang="it-IT" sz="115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150" dirty="0" smtClean="0"/>
                        <a:t>Alterazioni</a:t>
                      </a:r>
                      <a:r>
                        <a:rPr lang="it-IT" sz="1150" baseline="0" dirty="0" smtClean="0"/>
                        <a:t> scheletriche e ipocalcemia nel feto</a:t>
                      </a:r>
                      <a:endParaRPr lang="it-IT" sz="1150" dirty="0"/>
                    </a:p>
                  </a:txBody>
                  <a:tcPr/>
                </a:tc>
                <a:tc>
                  <a:txBody>
                    <a:bodyPr/>
                    <a:lstStyle/>
                    <a:p>
                      <a:pPr algn="just"/>
                      <a:r>
                        <a:rPr lang="it-IT" sz="1150" dirty="0" err="1"/>
                        <a:t>Supplementazione</a:t>
                      </a:r>
                      <a:r>
                        <a:rPr lang="it-IT" sz="1150" baseline="0" dirty="0"/>
                        <a:t> universale 10 </a:t>
                      </a:r>
                      <a:r>
                        <a:rPr lang="it-IT" sz="1150" dirty="0"/>
                        <a:t>µg/die-600 </a:t>
                      </a:r>
                      <a:r>
                        <a:rPr lang="it-IT" sz="1150" dirty="0" err="1"/>
                        <a:t>Ul</a:t>
                      </a:r>
                      <a:r>
                        <a:rPr lang="it-IT" sz="1150" dirty="0"/>
                        <a:t>/die</a:t>
                      </a:r>
                    </a:p>
                    <a:p>
                      <a:pPr algn="just"/>
                      <a:r>
                        <a:rPr lang="it-IT" sz="1150" dirty="0"/>
                        <a:t>Oppure in donne ad alto rischio di carenza </a:t>
                      </a:r>
                    </a:p>
                  </a:txBody>
                  <a:tcPr/>
                </a:tc>
                <a:tc>
                  <a:txBody>
                    <a:bodyPr/>
                    <a:lstStyle/>
                    <a:p>
                      <a:r>
                        <a:rPr lang="it-IT" sz="1150" dirty="0"/>
                        <a:t>Incerto</a:t>
                      </a:r>
                      <a:r>
                        <a:rPr lang="it-IT" sz="1150" baseline="0" dirty="0"/>
                        <a:t> aumento di calcoli renali </a:t>
                      </a:r>
                      <a:endParaRPr lang="it-IT" sz="1150" dirty="0"/>
                    </a:p>
                  </a:txBody>
                  <a:tcPr/>
                </a:tc>
                <a:extLst>
                  <a:ext uri="{0D108BD9-81ED-4DB2-BD59-A6C34878D82A}">
                    <a16:rowId xmlns:a16="http://schemas.microsoft.com/office/drawing/2014/main" val="10005"/>
                  </a:ext>
                </a:extLst>
              </a:tr>
              <a:tr h="450082">
                <a:tc>
                  <a:txBody>
                    <a:bodyPr/>
                    <a:lstStyle/>
                    <a:p>
                      <a:pPr algn="ctr"/>
                      <a:r>
                        <a:rPr lang="it-IT" sz="1600" b="1" dirty="0">
                          <a:solidFill>
                            <a:schemeClr val="bg1"/>
                          </a:solidFill>
                        </a:rPr>
                        <a:t>Magnesio </a:t>
                      </a:r>
                    </a:p>
                  </a:txBody>
                  <a:tcPr>
                    <a:solidFill>
                      <a:schemeClr val="accent1">
                        <a:lumMod val="75000"/>
                      </a:schemeClr>
                    </a:solidFill>
                  </a:tcPr>
                </a:tc>
                <a:tc>
                  <a:txBody>
                    <a:bodyPr/>
                    <a:lstStyle/>
                    <a:p>
                      <a:r>
                        <a:rPr lang="it-IT" sz="1150" dirty="0"/>
                        <a:t>Incerta associazione con ritardo di crescita e </a:t>
                      </a:r>
                      <a:r>
                        <a:rPr lang="it-IT" sz="1150" dirty="0" err="1"/>
                        <a:t>preclampsia</a:t>
                      </a:r>
                      <a:r>
                        <a:rPr lang="it-IT" sz="1150" dirty="0"/>
                        <a:t> </a:t>
                      </a:r>
                    </a:p>
                  </a:txBody>
                  <a:tcPr/>
                </a:tc>
                <a:tc>
                  <a:txBody>
                    <a:bodyPr/>
                    <a:lstStyle/>
                    <a:p>
                      <a:pPr algn="just"/>
                      <a:r>
                        <a:rPr lang="it-IT" sz="1150" dirty="0"/>
                        <a:t>240 mg/die</a:t>
                      </a:r>
                    </a:p>
                  </a:txBody>
                  <a:tcPr/>
                </a:tc>
                <a:tc>
                  <a:txBody>
                    <a:bodyPr/>
                    <a:lstStyle/>
                    <a:p>
                      <a:r>
                        <a:rPr lang="it-IT" sz="1150" dirty="0"/>
                        <a:t>Non riportati </a:t>
                      </a:r>
                    </a:p>
                  </a:txBody>
                  <a:tcPr/>
                </a:tc>
                <a:extLst>
                  <a:ext uri="{0D108BD9-81ED-4DB2-BD59-A6C34878D82A}">
                    <a16:rowId xmlns:a16="http://schemas.microsoft.com/office/drawing/2014/main" val="10006"/>
                  </a:ext>
                </a:extLst>
              </a:tr>
              <a:tr h="630115">
                <a:tc>
                  <a:txBody>
                    <a:bodyPr/>
                    <a:lstStyle/>
                    <a:p>
                      <a:pPr algn="ctr"/>
                      <a:r>
                        <a:rPr lang="it-IT" sz="1600" b="1" dirty="0">
                          <a:solidFill>
                            <a:schemeClr val="bg1"/>
                          </a:solidFill>
                        </a:rPr>
                        <a:t>Vitamina A</a:t>
                      </a:r>
                    </a:p>
                  </a:txBody>
                  <a:tcPr>
                    <a:solidFill>
                      <a:schemeClr val="accent1">
                        <a:lumMod val="75000"/>
                      </a:schemeClr>
                    </a:solidFill>
                  </a:tcPr>
                </a:tc>
                <a:tc>
                  <a:txBody>
                    <a:bodyPr/>
                    <a:lstStyle/>
                    <a:p>
                      <a:r>
                        <a:rPr lang="it-IT" sz="1150" dirty="0"/>
                        <a:t>Anemia materna,</a:t>
                      </a:r>
                      <a:r>
                        <a:rPr lang="it-IT" sz="1150" baseline="0" dirty="0"/>
                        <a:t> cecità notturna, malformazioni congenite</a:t>
                      </a:r>
                      <a:endParaRPr lang="it-IT" sz="1150" dirty="0"/>
                    </a:p>
                  </a:txBody>
                  <a:tcPr/>
                </a:tc>
                <a:tc>
                  <a:txBody>
                    <a:bodyPr/>
                    <a:lstStyle/>
                    <a:p>
                      <a:pPr algn="just"/>
                      <a:r>
                        <a:rPr lang="it-IT" sz="1150" dirty="0"/>
                        <a:t>La </a:t>
                      </a:r>
                      <a:r>
                        <a:rPr lang="it-IT" sz="1150" dirty="0" err="1"/>
                        <a:t>supplementazione</a:t>
                      </a:r>
                      <a:r>
                        <a:rPr lang="it-IT" sz="1150" dirty="0"/>
                        <a:t> è indicata esclusivamente per prevenire la cecità notturna in zone in cui il deficit</a:t>
                      </a:r>
                      <a:r>
                        <a:rPr lang="it-IT" sz="1150" baseline="0" dirty="0"/>
                        <a:t> di vitamina A è un serio problema di sanità pubblica </a:t>
                      </a:r>
                      <a:endParaRPr lang="it-IT" sz="1150" dirty="0"/>
                    </a:p>
                  </a:txBody>
                  <a:tcPr/>
                </a:tc>
                <a:tc>
                  <a:txBody>
                    <a:bodyPr/>
                    <a:lstStyle/>
                    <a:p>
                      <a:r>
                        <a:rPr lang="it-IT" sz="1150" dirty="0"/>
                        <a:t>Malformazioni congenite per dosaggi maggiori di 10000 </a:t>
                      </a:r>
                      <a:r>
                        <a:rPr lang="it-IT" sz="1150" dirty="0" err="1"/>
                        <a:t>Ul</a:t>
                      </a:r>
                      <a:r>
                        <a:rPr lang="it-IT" sz="1150" dirty="0"/>
                        <a:t>/die</a:t>
                      </a:r>
                    </a:p>
                    <a:p>
                      <a:r>
                        <a:rPr lang="it-IT" sz="1150" dirty="0"/>
                        <a:t>Effetti collaterali materni </a:t>
                      </a:r>
                    </a:p>
                  </a:txBody>
                  <a:tcPr/>
                </a:tc>
                <a:extLst>
                  <a:ext uri="{0D108BD9-81ED-4DB2-BD59-A6C34878D82A}">
                    <a16:rowId xmlns:a16="http://schemas.microsoft.com/office/drawing/2014/main" val="10007"/>
                  </a:ext>
                </a:extLst>
              </a:tr>
            </a:tbl>
          </a:graphicData>
        </a:graphic>
      </p:graphicFrame>
      <p:sp>
        <p:nvSpPr>
          <p:cNvPr id="2" name="Rettangolo 1"/>
          <p:cNvSpPr/>
          <p:nvPr/>
        </p:nvSpPr>
        <p:spPr>
          <a:xfrm>
            <a:off x="5290458" y="6641860"/>
            <a:ext cx="6803570" cy="246221"/>
          </a:xfrm>
          <a:prstGeom prst="rect">
            <a:avLst/>
          </a:prstGeom>
        </p:spPr>
        <p:txBody>
          <a:bodyPr wrap="square">
            <a:spAutoFit/>
          </a:bodyPr>
          <a:lstStyle/>
          <a:p>
            <a:pPr algn="r"/>
            <a:r>
              <a:rPr lang="it-IT" sz="1000" i="1" dirty="0" smtClean="0">
                <a:solidFill>
                  <a:srgbClr val="002060"/>
                </a:solidFill>
              </a:rPr>
              <a:t>«Nutrizione  in gravidanza e durante l’allattamento» </a:t>
            </a:r>
            <a:r>
              <a:rPr lang="it-IT" sz="1000" dirty="0" smtClean="0">
                <a:solidFill>
                  <a:srgbClr val="002060"/>
                </a:solidFill>
              </a:rPr>
              <a:t>Raccomandazioni SIGO, AOGOI, AGU</a:t>
            </a:r>
            <a:endParaRPr lang="it-IT" sz="1000" dirty="0">
              <a:solidFill>
                <a:srgbClr val="002060"/>
              </a:solidFill>
            </a:endParaRPr>
          </a:p>
        </p:txBody>
      </p:sp>
    </p:spTree>
    <p:extLst>
      <p:ext uri="{BB962C8B-B14F-4D97-AF65-F5344CB8AC3E}">
        <p14:creationId xmlns:p14="http://schemas.microsoft.com/office/powerpoint/2010/main" val="2347447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4202875" y="2554007"/>
            <a:ext cx="2981698" cy="1405870"/>
          </a:xfrm>
          <a:prstGeom prst="rect">
            <a:avLst/>
          </a:prstGeom>
        </p:spPr>
      </p:pic>
      <p:sp>
        <p:nvSpPr>
          <p:cNvPr id="3" name="Segnaposto contenuto 2"/>
          <p:cNvSpPr>
            <a:spLocks noGrp="1"/>
          </p:cNvSpPr>
          <p:nvPr>
            <p:ph idx="1"/>
          </p:nvPr>
        </p:nvSpPr>
        <p:spPr>
          <a:xfrm>
            <a:off x="144979" y="1560755"/>
            <a:ext cx="9064335" cy="1013113"/>
          </a:xfrm>
        </p:spPr>
        <p:txBody>
          <a:bodyPr>
            <a:noAutofit/>
          </a:bodyPr>
          <a:lstStyle/>
          <a:p>
            <a:pPr marL="0" indent="0" algn="just">
              <a:buNone/>
            </a:pPr>
            <a:r>
              <a:rPr lang="it-IT" sz="1800" b="1" dirty="0">
                <a:solidFill>
                  <a:schemeClr val="accent5">
                    <a:lumMod val="50000"/>
                  </a:schemeClr>
                </a:solidFill>
              </a:rPr>
              <a:t>EPA e DHA </a:t>
            </a:r>
            <a:r>
              <a:rPr lang="it-IT" sz="1800" dirty="0" smtClean="0">
                <a:solidFill>
                  <a:schemeClr val="accent5">
                    <a:lumMod val="50000"/>
                  </a:schemeClr>
                </a:solidFill>
              </a:rPr>
              <a:t>giocano </a:t>
            </a:r>
            <a:r>
              <a:rPr lang="it-IT" sz="1800" dirty="0">
                <a:solidFill>
                  <a:schemeClr val="accent5">
                    <a:lumMod val="50000"/>
                  </a:schemeClr>
                </a:solidFill>
              </a:rPr>
              <a:t>un </a:t>
            </a:r>
            <a:r>
              <a:rPr lang="it-IT" sz="1800" b="1" dirty="0">
                <a:solidFill>
                  <a:schemeClr val="accent5">
                    <a:lumMod val="50000"/>
                  </a:schemeClr>
                </a:solidFill>
              </a:rPr>
              <a:t>ruolo nello sviluppo fetale </a:t>
            </a:r>
            <a:r>
              <a:rPr lang="it-IT" sz="1800" dirty="0">
                <a:solidFill>
                  <a:schemeClr val="accent5">
                    <a:lumMod val="50000"/>
                  </a:schemeClr>
                </a:solidFill>
              </a:rPr>
              <a:t>e nella </a:t>
            </a:r>
            <a:r>
              <a:rPr lang="it-IT" sz="1800" b="1" dirty="0">
                <a:solidFill>
                  <a:schemeClr val="accent5">
                    <a:lumMod val="50000"/>
                  </a:schemeClr>
                </a:solidFill>
              </a:rPr>
              <a:t>regolazione epigenetica </a:t>
            </a:r>
            <a:r>
              <a:rPr lang="it-IT" sz="1800" dirty="0">
                <a:solidFill>
                  <a:schemeClr val="accent5">
                    <a:lumMod val="50000"/>
                  </a:schemeClr>
                </a:solidFill>
              </a:rPr>
              <a:t>con conseguenze importanti sul metabolismo, </a:t>
            </a:r>
            <a:r>
              <a:rPr lang="it-IT" sz="1800" dirty="0" smtClean="0">
                <a:solidFill>
                  <a:schemeClr val="accent5">
                    <a:lumMod val="50000"/>
                  </a:schemeClr>
                </a:solidFill>
              </a:rPr>
              <a:t>sulla </a:t>
            </a:r>
            <a:r>
              <a:rPr lang="it-IT" sz="1800" b="1" dirty="0" smtClean="0">
                <a:solidFill>
                  <a:schemeClr val="accent5">
                    <a:lumMod val="50000"/>
                  </a:schemeClr>
                </a:solidFill>
              </a:rPr>
              <a:t>prevenzione </a:t>
            </a:r>
            <a:r>
              <a:rPr lang="it-IT" sz="1800" b="1" dirty="0">
                <a:solidFill>
                  <a:schemeClr val="accent5">
                    <a:lumMod val="50000"/>
                  </a:schemeClr>
                </a:solidFill>
              </a:rPr>
              <a:t>dell’obesità </a:t>
            </a:r>
            <a:r>
              <a:rPr lang="it-IT" sz="1800" dirty="0">
                <a:solidFill>
                  <a:schemeClr val="accent5">
                    <a:lumMod val="50000"/>
                  </a:schemeClr>
                </a:solidFill>
              </a:rPr>
              <a:t>e </a:t>
            </a:r>
            <a:r>
              <a:rPr lang="it-IT" sz="1800" b="1" dirty="0">
                <a:solidFill>
                  <a:schemeClr val="accent5">
                    <a:lumMod val="50000"/>
                  </a:schemeClr>
                </a:solidFill>
              </a:rPr>
              <a:t>dell’</a:t>
            </a:r>
            <a:r>
              <a:rPr lang="it-IT" sz="1800" b="1" dirty="0" err="1">
                <a:solidFill>
                  <a:schemeClr val="accent5">
                    <a:lumMod val="50000"/>
                  </a:schemeClr>
                </a:solidFill>
              </a:rPr>
              <a:t>insulino</a:t>
            </a:r>
            <a:r>
              <a:rPr lang="it-IT" sz="1800" b="1" dirty="0">
                <a:solidFill>
                  <a:schemeClr val="accent5">
                    <a:lumMod val="50000"/>
                  </a:schemeClr>
                </a:solidFill>
              </a:rPr>
              <a:t> resistenza e del rischio </a:t>
            </a:r>
            <a:r>
              <a:rPr lang="it-IT" sz="1800" b="1" dirty="0" smtClean="0">
                <a:solidFill>
                  <a:schemeClr val="accent5">
                    <a:lumMod val="50000"/>
                  </a:schemeClr>
                </a:solidFill>
              </a:rPr>
              <a:t>cardiovascolare</a:t>
            </a:r>
            <a:r>
              <a:rPr lang="it-IT" sz="1800" dirty="0" smtClean="0">
                <a:solidFill>
                  <a:schemeClr val="accent5">
                    <a:lumMod val="50000"/>
                  </a:schemeClr>
                </a:solidFill>
              </a:rPr>
              <a:t>, contribuiscono allo </a:t>
            </a:r>
            <a:r>
              <a:rPr lang="it-IT" sz="1800" dirty="0">
                <a:solidFill>
                  <a:schemeClr val="accent5">
                    <a:lumMod val="50000"/>
                  </a:schemeClr>
                </a:solidFill>
              </a:rPr>
              <a:t>sviluppo psicomotorio, allo sviluppo SNC e alle Performance visive</a:t>
            </a:r>
          </a:p>
          <a:p>
            <a:pPr marL="0" indent="0" algn="just">
              <a:buNone/>
            </a:pPr>
            <a:endParaRPr lang="it-IT" sz="1600" dirty="0">
              <a:solidFill>
                <a:schemeClr val="accent5">
                  <a:lumMod val="50000"/>
                </a:schemeClr>
              </a:solidFill>
            </a:endParaRPr>
          </a:p>
        </p:txBody>
      </p:sp>
      <p:sp>
        <p:nvSpPr>
          <p:cNvPr id="4" name="Rettangolo 3"/>
          <p:cNvSpPr/>
          <p:nvPr/>
        </p:nvSpPr>
        <p:spPr>
          <a:xfrm>
            <a:off x="1072375" y="315458"/>
            <a:ext cx="9410581" cy="97258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Nutrizione in Gravidanza e Allattamento </a:t>
            </a:r>
          </a:p>
        </p:txBody>
      </p:sp>
      <p:sp>
        <p:nvSpPr>
          <p:cNvPr id="8" name="Rettangolo 7"/>
          <p:cNvSpPr/>
          <p:nvPr/>
        </p:nvSpPr>
        <p:spPr>
          <a:xfrm>
            <a:off x="756420" y="4073364"/>
            <a:ext cx="10864298" cy="646331"/>
          </a:xfrm>
          <a:prstGeom prst="rect">
            <a:avLst/>
          </a:prstGeom>
        </p:spPr>
        <p:txBody>
          <a:bodyPr wrap="square">
            <a:spAutoFit/>
          </a:bodyPr>
          <a:lstStyle/>
          <a:p>
            <a:pPr algn="just">
              <a:buFont typeface="Wingdings" panose="05000000000000000000" pitchFamily="2" charset="2"/>
              <a:buChar char="Ø"/>
            </a:pPr>
            <a:r>
              <a:rPr lang="it-IT" i="1" dirty="0">
                <a:solidFill>
                  <a:schemeClr val="accent5">
                    <a:lumMod val="50000"/>
                  </a:schemeClr>
                </a:solidFill>
              </a:rPr>
              <a:t>Il </a:t>
            </a:r>
            <a:r>
              <a:rPr lang="it-IT" b="1" i="1" dirty="0">
                <a:solidFill>
                  <a:schemeClr val="accent5">
                    <a:lumMod val="50000"/>
                  </a:schemeClr>
                </a:solidFill>
              </a:rPr>
              <a:t>fabbisogno di DHA aumenta di 100-200 mg/die </a:t>
            </a:r>
            <a:r>
              <a:rPr lang="it-IT" i="1" dirty="0">
                <a:solidFill>
                  <a:schemeClr val="accent5">
                    <a:lumMod val="50000"/>
                  </a:schemeClr>
                </a:solidFill>
              </a:rPr>
              <a:t>durante il </a:t>
            </a:r>
            <a:r>
              <a:rPr lang="it-IT" b="1" i="1" dirty="0">
                <a:solidFill>
                  <a:schemeClr val="accent5">
                    <a:lumMod val="50000"/>
                  </a:schemeClr>
                </a:solidFill>
              </a:rPr>
              <a:t>periodo di gravidanza e allattamento </a:t>
            </a:r>
            <a:r>
              <a:rPr lang="it-IT" i="1" dirty="0">
                <a:solidFill>
                  <a:schemeClr val="accent5">
                    <a:lumMod val="50000"/>
                  </a:schemeClr>
                </a:solidFill>
              </a:rPr>
              <a:t>rispetto ai 200 mg/die di EPA e DHA indicati per la popolazione adulta.</a:t>
            </a:r>
            <a:endParaRPr lang="it-IT" i="1" dirty="0"/>
          </a:p>
        </p:txBody>
      </p:sp>
      <p:grpSp>
        <p:nvGrpSpPr>
          <p:cNvPr id="5" name="Gruppo 4"/>
          <p:cNvGrpSpPr/>
          <p:nvPr/>
        </p:nvGrpSpPr>
        <p:grpSpPr>
          <a:xfrm>
            <a:off x="43721" y="4970073"/>
            <a:ext cx="12039422" cy="1708160"/>
            <a:chOff x="43721" y="4970073"/>
            <a:chExt cx="12257138" cy="1708160"/>
          </a:xfrm>
        </p:grpSpPr>
        <p:sp>
          <p:nvSpPr>
            <p:cNvPr id="7" name="Rettangolo 6"/>
            <p:cNvSpPr/>
            <p:nvPr/>
          </p:nvSpPr>
          <p:spPr>
            <a:xfrm>
              <a:off x="1894119" y="4970073"/>
              <a:ext cx="10406740" cy="1708160"/>
            </a:xfrm>
            <a:prstGeom prst="rect">
              <a:avLst/>
            </a:prstGeom>
          </p:spPr>
          <p:txBody>
            <a:bodyPr wrap="square">
              <a:spAutoFit/>
            </a:bodyPr>
            <a:lstStyle/>
            <a:p>
              <a:pPr algn="just"/>
              <a:r>
                <a:rPr lang="it-IT" sz="1500" dirty="0">
                  <a:solidFill>
                    <a:schemeClr val="accent5">
                      <a:lumMod val="50000"/>
                    </a:schemeClr>
                  </a:solidFill>
                  <a:latin typeface="Calibri Light" panose="020F0302020204030204" pitchFamily="34" charset="0"/>
                </a:rPr>
                <a:t>Le </a:t>
              </a:r>
              <a:r>
                <a:rPr lang="it-IT" sz="1500" b="1" dirty="0">
                  <a:solidFill>
                    <a:schemeClr val="accent5">
                      <a:lumMod val="50000"/>
                    </a:schemeClr>
                  </a:solidFill>
                  <a:latin typeface="Calibri Light" panose="020F0302020204030204" pitchFamily="34" charset="0"/>
                </a:rPr>
                <a:t>concentrazioni di DHA </a:t>
              </a:r>
              <a:r>
                <a:rPr lang="it-IT" sz="1500" dirty="0">
                  <a:solidFill>
                    <a:schemeClr val="accent5">
                      <a:lumMod val="50000"/>
                    </a:schemeClr>
                  </a:solidFill>
                  <a:latin typeface="Calibri Light" panose="020F0302020204030204" pitchFamily="34" charset="0"/>
                </a:rPr>
                <a:t>nel sangue e nel latte materno sono determinanti per l’approvvigionamento di DHA del feto; </a:t>
              </a:r>
              <a:endParaRPr lang="it-IT" sz="1500" dirty="0" smtClean="0">
                <a:solidFill>
                  <a:schemeClr val="accent5">
                    <a:lumMod val="50000"/>
                  </a:schemeClr>
                </a:solidFill>
                <a:latin typeface="Calibri Light" panose="020F0302020204030204" pitchFamily="34" charset="0"/>
              </a:endParaRPr>
            </a:p>
            <a:p>
              <a:pPr algn="just"/>
              <a:r>
                <a:rPr lang="it-IT" sz="1500" b="1" dirty="0" smtClean="0">
                  <a:solidFill>
                    <a:schemeClr val="accent5">
                      <a:lumMod val="50000"/>
                    </a:schemeClr>
                  </a:solidFill>
                  <a:latin typeface="Calibri Light" panose="020F0302020204030204" pitchFamily="34" charset="0"/>
                </a:rPr>
                <a:t>durante </a:t>
              </a:r>
              <a:r>
                <a:rPr lang="it-IT" sz="1500" b="1" dirty="0">
                  <a:solidFill>
                    <a:schemeClr val="accent5">
                      <a:lumMod val="50000"/>
                    </a:schemeClr>
                  </a:solidFill>
                  <a:latin typeface="Calibri Light" panose="020F0302020204030204" pitchFamily="34" charset="0"/>
                </a:rPr>
                <a:t>il III trimestre di gravidanza il feto incorpora da 50 a 70 mg/die di DHA </a:t>
              </a:r>
              <a:r>
                <a:rPr lang="it-IT" sz="1500" dirty="0">
                  <a:solidFill>
                    <a:schemeClr val="accent5">
                      <a:lumMod val="50000"/>
                    </a:schemeClr>
                  </a:solidFill>
                  <a:latin typeface="Calibri Light" panose="020F0302020204030204" pitchFamily="34" charset="0"/>
                </a:rPr>
                <a:t>e i bambini incorporano DHA nel sistema nervoso centrale fino all’età di 18 mesi e per questa ragione è necessaria integrazione anche in allattamento. </a:t>
              </a:r>
              <a:endParaRPr lang="it-IT" sz="1500" dirty="0" smtClean="0">
                <a:solidFill>
                  <a:schemeClr val="accent5">
                    <a:lumMod val="50000"/>
                  </a:schemeClr>
                </a:solidFill>
                <a:latin typeface="Calibri Light" panose="020F0302020204030204" pitchFamily="34" charset="0"/>
              </a:endParaRPr>
            </a:p>
            <a:p>
              <a:pPr algn="just"/>
              <a:r>
                <a:rPr lang="it-IT" sz="1500" dirty="0" smtClean="0">
                  <a:solidFill>
                    <a:schemeClr val="accent5">
                      <a:lumMod val="50000"/>
                    </a:schemeClr>
                  </a:solidFill>
                  <a:latin typeface="Calibri Light" panose="020F0302020204030204" pitchFamily="34" charset="0"/>
                </a:rPr>
                <a:t>Il </a:t>
              </a:r>
              <a:r>
                <a:rPr lang="it-IT" sz="1500" dirty="0">
                  <a:solidFill>
                    <a:schemeClr val="accent5">
                      <a:lumMod val="50000"/>
                    </a:schemeClr>
                  </a:solidFill>
                  <a:latin typeface="Calibri Light" panose="020F0302020204030204" pitchFamily="34" charset="0"/>
                </a:rPr>
                <a:t>consumo degli acidi grassi polinsaturi e la loro conversione in acido </a:t>
              </a:r>
              <a:r>
                <a:rPr lang="it-IT" sz="1500" dirty="0" smtClean="0">
                  <a:solidFill>
                    <a:schemeClr val="accent5">
                      <a:lumMod val="50000"/>
                    </a:schemeClr>
                  </a:solidFill>
                  <a:latin typeface="Calibri Light" panose="020F0302020204030204" pitchFamily="34" charset="0"/>
                </a:rPr>
                <a:t>linoleico (omega-6) </a:t>
              </a:r>
              <a:r>
                <a:rPr lang="it-IT" sz="1500" dirty="0">
                  <a:solidFill>
                    <a:schemeClr val="accent5">
                      <a:lumMod val="50000"/>
                    </a:schemeClr>
                  </a:solidFill>
                  <a:latin typeface="Calibri Light" panose="020F0302020204030204" pitchFamily="34" charset="0"/>
                </a:rPr>
                <a:t>e </a:t>
              </a:r>
              <a:r>
                <a:rPr lang="it-IT" sz="1500" dirty="0" smtClean="0">
                  <a:solidFill>
                    <a:schemeClr val="accent5">
                      <a:lumMod val="50000"/>
                    </a:schemeClr>
                  </a:solidFill>
                  <a:latin typeface="Calibri Light" panose="020F0302020204030204" pitchFamily="34" charset="0"/>
                </a:rPr>
                <a:t>linolenico (omega-3) </a:t>
              </a:r>
              <a:r>
                <a:rPr lang="it-IT" sz="1500" dirty="0">
                  <a:solidFill>
                    <a:schemeClr val="accent5">
                      <a:lumMod val="50000"/>
                    </a:schemeClr>
                  </a:solidFill>
                  <a:latin typeface="Calibri Light" panose="020F0302020204030204" pitchFamily="34" charset="0"/>
                </a:rPr>
                <a:t>coniugati </a:t>
              </a:r>
              <a:r>
                <a:rPr lang="it-IT" sz="1500" b="1" dirty="0">
                  <a:solidFill>
                    <a:schemeClr val="accent5">
                      <a:lumMod val="50000"/>
                    </a:schemeClr>
                  </a:solidFill>
                  <a:latin typeface="Calibri Light" panose="020F0302020204030204" pitchFamily="34" charset="0"/>
                </a:rPr>
                <a:t>favorisce la crescita dei </a:t>
              </a:r>
              <a:r>
                <a:rPr lang="it-IT" sz="1500" b="1" i="1" dirty="0" err="1">
                  <a:solidFill>
                    <a:schemeClr val="accent5">
                      <a:lumMod val="50000"/>
                    </a:schemeClr>
                  </a:solidFill>
                  <a:latin typeface="Calibri Light" panose="020F0302020204030204" pitchFamily="34" charset="0"/>
                </a:rPr>
                <a:t>Bifidobacteria</a:t>
              </a:r>
              <a:r>
                <a:rPr lang="it-IT" sz="1500" b="1" dirty="0">
                  <a:solidFill>
                    <a:schemeClr val="accent5">
                      <a:lumMod val="50000"/>
                    </a:schemeClr>
                  </a:solidFill>
                  <a:latin typeface="Calibri Light" panose="020F0302020204030204" pitchFamily="34" charset="0"/>
                </a:rPr>
                <a:t> nel latte materno.</a:t>
              </a:r>
            </a:p>
            <a:p>
              <a:pPr algn="just"/>
              <a:r>
                <a:rPr lang="it-IT" sz="1500" b="1" dirty="0">
                  <a:solidFill>
                    <a:schemeClr val="accent5">
                      <a:lumMod val="50000"/>
                    </a:schemeClr>
                  </a:solidFill>
                  <a:latin typeface="Calibri Light" panose="020F0302020204030204" pitchFamily="34" charset="0"/>
                </a:rPr>
                <a:t>Il fumo di sigaretta, </a:t>
              </a:r>
              <a:r>
                <a:rPr lang="it-IT" sz="1500" dirty="0">
                  <a:solidFill>
                    <a:schemeClr val="accent5">
                      <a:lumMod val="50000"/>
                    </a:schemeClr>
                  </a:solidFill>
                  <a:latin typeface="Calibri Light" panose="020F0302020204030204" pitchFamily="34" charset="0"/>
                </a:rPr>
                <a:t>oltre a rappresentare un fattore di </a:t>
              </a:r>
              <a:r>
                <a:rPr lang="it-IT" sz="1500" dirty="0" smtClean="0">
                  <a:solidFill>
                    <a:schemeClr val="accent5">
                      <a:lumMod val="50000"/>
                    </a:schemeClr>
                  </a:solidFill>
                  <a:latin typeface="Calibri Light" panose="020F0302020204030204" pitchFamily="34" charset="0"/>
                </a:rPr>
                <a:t>rischio </a:t>
              </a:r>
              <a:r>
                <a:rPr lang="it-IT" sz="1500" dirty="0">
                  <a:solidFill>
                    <a:schemeClr val="accent5">
                      <a:lumMod val="50000"/>
                    </a:schemeClr>
                  </a:solidFill>
                  <a:latin typeface="Calibri Light" panose="020F0302020204030204" pitchFamily="34" charset="0"/>
                </a:rPr>
                <a:t>per parto pretermine e basso peso alla nascita </a:t>
              </a:r>
              <a:r>
                <a:rPr lang="it-IT" sz="1500" b="1" dirty="0">
                  <a:solidFill>
                    <a:schemeClr val="accent5">
                      <a:lumMod val="50000"/>
                    </a:schemeClr>
                  </a:solidFill>
                  <a:latin typeface="Calibri Light" panose="020F0302020204030204" pitchFamily="34" charset="0"/>
                </a:rPr>
                <a:t>è associato a minori livelli di DHA nel plasma e nel latte materno.</a:t>
              </a:r>
              <a:endParaRPr lang="it-IT" sz="1500" dirty="0">
                <a:solidFill>
                  <a:schemeClr val="accent5">
                    <a:lumMod val="50000"/>
                  </a:schemeClr>
                </a:solidFill>
                <a:latin typeface="Calibri Light" panose="020F030202020403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1" y="5006677"/>
              <a:ext cx="1832645" cy="166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uppo 9"/>
          <p:cNvGrpSpPr/>
          <p:nvPr/>
        </p:nvGrpSpPr>
        <p:grpSpPr>
          <a:xfrm>
            <a:off x="9319162" y="1411027"/>
            <a:ext cx="2763981" cy="1647860"/>
            <a:chOff x="9319162" y="1411027"/>
            <a:chExt cx="2763981" cy="1647860"/>
          </a:xfrm>
        </p:grpSpPr>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9162" y="1413567"/>
              <a:ext cx="1459760" cy="164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67714" t="47524" r="2572" b="5809"/>
            <a:stretch/>
          </p:blipFill>
          <p:spPr bwMode="auto">
            <a:xfrm>
              <a:off x="10778921" y="1411027"/>
              <a:ext cx="1304222" cy="164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29255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7087" y="365118"/>
            <a:ext cx="7630884" cy="1501125"/>
          </a:xfrm>
          <a:solidFill>
            <a:srgbClr val="0070C0"/>
          </a:solidFill>
          <a:ln>
            <a:solidFill>
              <a:schemeClr val="accent1">
                <a:lumMod val="75000"/>
              </a:schemeClr>
            </a:solidFill>
          </a:ln>
        </p:spPr>
        <p:txBody>
          <a:bodyPr>
            <a:normAutofit/>
          </a:bodyPr>
          <a:lstStyle/>
          <a:p>
            <a:pPr algn="ctr"/>
            <a:r>
              <a:rPr lang="it-IT" sz="2400" b="1" dirty="0">
                <a:solidFill>
                  <a:schemeClr val="bg1"/>
                </a:solidFill>
              </a:rPr>
              <a:t>La salute della donna in </a:t>
            </a:r>
            <a:r>
              <a:rPr lang="it-IT" sz="2400" b="1" dirty="0" smtClean="0">
                <a:solidFill>
                  <a:schemeClr val="bg1"/>
                </a:solidFill>
              </a:rPr>
              <a:t>MENOPAUSA </a:t>
            </a:r>
            <a:endParaRPr lang="it-IT" sz="2400" b="1" dirty="0">
              <a:solidFill>
                <a:schemeClr val="bg1"/>
              </a:solidFill>
            </a:endParaRPr>
          </a:p>
        </p:txBody>
      </p:sp>
      <p:sp>
        <p:nvSpPr>
          <p:cNvPr id="3" name="Rectangle 1"/>
          <p:cNvSpPr>
            <a:spLocks noChangeArrowheads="1"/>
          </p:cNvSpPr>
          <p:nvPr/>
        </p:nvSpPr>
        <p:spPr bwMode="auto">
          <a:xfrm>
            <a:off x="0" y="3278088"/>
            <a:ext cx="744582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lnSpc>
                <a:spcPct val="200000"/>
              </a:lnSpc>
              <a:spcBef>
                <a:spcPct val="0"/>
              </a:spcBef>
              <a:spcAft>
                <a:spcPct val="0"/>
              </a:spcAft>
              <a:buFont typeface="Wingdings" panose="05000000000000000000" pitchFamily="2" charset="2"/>
              <a:buChar char="§"/>
            </a:pPr>
            <a:r>
              <a:rPr lang="it-IT" altLang="it-IT" sz="1400" b="1" dirty="0">
                <a:solidFill>
                  <a:srgbClr val="002060"/>
                </a:solidFill>
                <a:latin typeface="+mj-lt"/>
              </a:rPr>
              <a:t>SQUILIBRIO METABOLICO </a:t>
            </a:r>
            <a:r>
              <a:rPr lang="it-IT" altLang="it-IT" sz="1400" dirty="0" smtClean="0">
                <a:solidFill>
                  <a:srgbClr val="002060"/>
                </a:solidFill>
                <a:latin typeface="+mj-lt"/>
              </a:rPr>
              <a:t>riduzione </a:t>
            </a:r>
            <a:r>
              <a:rPr lang="it-IT" altLang="it-IT" sz="1400" dirty="0">
                <a:solidFill>
                  <a:srgbClr val="002060"/>
                </a:solidFill>
                <a:latin typeface="+mj-lt"/>
              </a:rPr>
              <a:t>degli estrogeni con conseguente aumento del </a:t>
            </a:r>
            <a:r>
              <a:rPr lang="it-IT" altLang="it-IT" sz="1400" b="1" dirty="0">
                <a:solidFill>
                  <a:srgbClr val="002060"/>
                </a:solidFill>
                <a:latin typeface="+mj-lt"/>
              </a:rPr>
              <a:t>rischio cardiovascolare e osteoarticolare </a:t>
            </a:r>
            <a:endParaRPr lang="it-IT" altLang="it-IT" sz="1400" b="1" dirty="0" smtClean="0">
              <a:solidFill>
                <a:srgbClr val="002060"/>
              </a:solidFill>
              <a:latin typeface="+mj-lt"/>
            </a:endParaRPr>
          </a:p>
          <a:p>
            <a:pPr marL="285750" indent="-285750" eaLnBrk="0" fontAlgn="base" hangingPunct="0">
              <a:lnSpc>
                <a:spcPct val="200000"/>
              </a:lnSpc>
              <a:spcBef>
                <a:spcPct val="0"/>
              </a:spcBef>
              <a:spcAft>
                <a:spcPct val="0"/>
              </a:spcAft>
              <a:buFont typeface="Wingdings" panose="05000000000000000000" pitchFamily="2" charset="2"/>
              <a:buChar char="§"/>
            </a:pPr>
            <a:r>
              <a:rPr lang="it-IT" altLang="it-IT" sz="1400" b="1" dirty="0" smtClean="0">
                <a:solidFill>
                  <a:srgbClr val="002060"/>
                </a:solidFill>
                <a:latin typeface="+mj-lt"/>
              </a:rPr>
              <a:t>ACCUMULO </a:t>
            </a:r>
            <a:r>
              <a:rPr lang="it-IT" altLang="it-IT" sz="1400" b="1" dirty="0">
                <a:solidFill>
                  <a:srgbClr val="002060"/>
                </a:solidFill>
                <a:latin typeface="+mj-lt"/>
              </a:rPr>
              <a:t>DI GRASSO VISCERALE E ADDOMINALE </a:t>
            </a:r>
            <a:r>
              <a:rPr lang="it-IT" altLang="it-IT" sz="1400" dirty="0">
                <a:solidFill>
                  <a:srgbClr val="002060"/>
                </a:solidFill>
                <a:latin typeface="+mj-lt"/>
              </a:rPr>
              <a:t>che aumenta il rischio </a:t>
            </a:r>
            <a:r>
              <a:rPr lang="it-IT" altLang="it-IT" sz="1400" dirty="0" smtClean="0">
                <a:solidFill>
                  <a:srgbClr val="002060"/>
                </a:solidFill>
                <a:latin typeface="+mj-lt"/>
              </a:rPr>
              <a:t>cardiovascolare</a:t>
            </a:r>
          </a:p>
          <a:p>
            <a:pPr marL="285750" indent="-285750" eaLnBrk="0" fontAlgn="base" hangingPunct="0">
              <a:lnSpc>
                <a:spcPct val="200000"/>
              </a:lnSpc>
              <a:spcBef>
                <a:spcPct val="0"/>
              </a:spcBef>
              <a:spcAft>
                <a:spcPct val="0"/>
              </a:spcAft>
              <a:buFont typeface="Wingdings" panose="05000000000000000000" pitchFamily="2" charset="2"/>
              <a:buChar char="§"/>
            </a:pPr>
            <a:r>
              <a:rPr lang="it-IT" altLang="it-IT" sz="1400" b="1" dirty="0" smtClean="0">
                <a:solidFill>
                  <a:srgbClr val="002060"/>
                </a:solidFill>
                <a:latin typeface="+mj-lt"/>
              </a:rPr>
              <a:t>INFLAMMAGING </a:t>
            </a:r>
            <a:r>
              <a:rPr lang="it-IT" altLang="it-IT" sz="1400" dirty="0">
                <a:solidFill>
                  <a:srgbClr val="002060"/>
                </a:solidFill>
                <a:latin typeface="+mj-lt"/>
              </a:rPr>
              <a:t>termine che comprende due parole </a:t>
            </a:r>
            <a:r>
              <a:rPr lang="it-IT" altLang="it-IT" sz="1400" b="1" dirty="0">
                <a:solidFill>
                  <a:srgbClr val="002060"/>
                </a:solidFill>
                <a:latin typeface="+mj-lt"/>
              </a:rPr>
              <a:t>INFIAMMAZIONE e INVECCHIAMENTO </a:t>
            </a:r>
            <a:r>
              <a:rPr lang="it-IT" altLang="it-IT" sz="1400" dirty="0">
                <a:solidFill>
                  <a:srgbClr val="002060"/>
                </a:solidFill>
                <a:latin typeface="+mj-lt"/>
              </a:rPr>
              <a:t>e si riferisce alla correlazione bidirezionale dei processi che portano all’invecchiamento con </a:t>
            </a:r>
            <a:r>
              <a:rPr lang="it-IT" altLang="it-IT" sz="1400" i="1" dirty="0">
                <a:solidFill>
                  <a:srgbClr val="002060"/>
                </a:solidFill>
                <a:latin typeface="+mj-lt"/>
              </a:rPr>
              <a:t>l’infiammazione cronica di basso grado. </a:t>
            </a:r>
            <a:r>
              <a:rPr lang="it-IT" altLang="it-IT" sz="1400" dirty="0" smtClean="0">
                <a:solidFill>
                  <a:srgbClr val="002060"/>
                </a:solidFill>
                <a:latin typeface="+mj-lt"/>
              </a:rPr>
              <a:t>Pur </a:t>
            </a:r>
            <a:r>
              <a:rPr lang="it-IT" altLang="it-IT" sz="1400" dirty="0">
                <a:solidFill>
                  <a:srgbClr val="002060"/>
                </a:solidFill>
                <a:latin typeface="+mj-lt"/>
              </a:rPr>
              <a:t>non essendo la diretta causa di patologie </a:t>
            </a:r>
            <a:r>
              <a:rPr lang="it-IT" altLang="it-IT" sz="1400" b="1" dirty="0">
                <a:solidFill>
                  <a:srgbClr val="002060"/>
                </a:solidFill>
                <a:latin typeface="+mj-lt"/>
              </a:rPr>
              <a:t>sembra rappresentarne uno dei principali fattori di </a:t>
            </a:r>
            <a:r>
              <a:rPr lang="it-IT" altLang="it-IT" sz="1400" b="1" dirty="0" smtClean="0">
                <a:solidFill>
                  <a:srgbClr val="002060"/>
                </a:solidFill>
                <a:latin typeface="+mj-lt"/>
              </a:rPr>
              <a:t>rischio  </a:t>
            </a:r>
            <a:r>
              <a:rPr lang="it-IT" altLang="it-IT" sz="1400" dirty="0" smtClean="0">
                <a:solidFill>
                  <a:srgbClr val="002060"/>
                </a:solidFill>
                <a:latin typeface="+mj-lt"/>
              </a:rPr>
              <a:t>di patologie legate all’invecchiamento </a:t>
            </a:r>
            <a:endParaRPr kumimoji="0" lang="it-IT" altLang="it-IT" i="1" strike="noStrike" cap="none" normalizeH="0" baseline="0" dirty="0">
              <a:ln>
                <a:noFill/>
              </a:ln>
              <a:solidFill>
                <a:srgbClr val="002060"/>
              </a:solidFill>
              <a:effectLst/>
              <a:latin typeface="Arial" panose="020B0604020202020204" pitchFamily="34" charset="0"/>
            </a:endParaRPr>
          </a:p>
        </p:txBody>
      </p:sp>
      <p:sp>
        <p:nvSpPr>
          <p:cNvPr id="4" name="CasellaDiTesto 3"/>
          <p:cNvSpPr txBox="1"/>
          <p:nvPr/>
        </p:nvSpPr>
        <p:spPr>
          <a:xfrm>
            <a:off x="0" y="2323501"/>
            <a:ext cx="7939369" cy="705258"/>
          </a:xfrm>
          <a:prstGeom prst="rect">
            <a:avLst/>
          </a:prstGeom>
          <a:noFill/>
        </p:spPr>
        <p:txBody>
          <a:bodyPr wrap="square" rtlCol="0">
            <a:spAutoFit/>
          </a:bodyPr>
          <a:lstStyle/>
          <a:p>
            <a:pPr algn="ctr">
              <a:lnSpc>
                <a:spcPct val="150000"/>
              </a:lnSpc>
            </a:pPr>
            <a:r>
              <a:rPr lang="it-IT" sz="1400" dirty="0" smtClean="0">
                <a:solidFill>
                  <a:srgbClr val="002060"/>
                </a:solidFill>
                <a:latin typeface="+mj-lt"/>
              </a:rPr>
              <a:t>È un </a:t>
            </a:r>
            <a:r>
              <a:rPr lang="it-IT" sz="1400" dirty="0">
                <a:solidFill>
                  <a:srgbClr val="002060"/>
                </a:solidFill>
                <a:latin typeface="+mj-lt"/>
              </a:rPr>
              <a:t>momento fisiologico della vita della donna che coincide con il termine della sua </a:t>
            </a:r>
            <a:r>
              <a:rPr lang="it-IT" sz="1400" dirty="0" smtClean="0">
                <a:solidFill>
                  <a:srgbClr val="002060"/>
                </a:solidFill>
                <a:latin typeface="+mj-lt"/>
              </a:rPr>
              <a:t>fertilità.</a:t>
            </a:r>
          </a:p>
          <a:p>
            <a:pPr algn="ctr">
              <a:lnSpc>
                <a:spcPct val="150000"/>
              </a:lnSpc>
            </a:pPr>
            <a:r>
              <a:rPr lang="it-IT" sz="1400" dirty="0" smtClean="0">
                <a:solidFill>
                  <a:srgbClr val="002060"/>
                </a:solidFill>
                <a:latin typeface="+mj-lt"/>
              </a:rPr>
              <a:t>E</a:t>
            </a:r>
            <a:r>
              <a:rPr lang="it-IT" sz="1400" dirty="0">
                <a:solidFill>
                  <a:srgbClr val="002060"/>
                </a:solidFill>
                <a:latin typeface="+mj-lt"/>
              </a:rPr>
              <a:t>’ </a:t>
            </a:r>
            <a:r>
              <a:rPr lang="it-IT" sz="1400" b="1" dirty="0">
                <a:solidFill>
                  <a:srgbClr val="002060"/>
                </a:solidFill>
                <a:latin typeface="+mj-lt"/>
              </a:rPr>
              <a:t>caratterizzata da una diminuzione degli estrogeni  </a:t>
            </a:r>
            <a:r>
              <a:rPr lang="it-IT" sz="1400" dirty="0">
                <a:solidFill>
                  <a:srgbClr val="002060"/>
                </a:solidFill>
                <a:latin typeface="+mj-lt"/>
              </a:rPr>
              <a:t>che innesca i fastidiosi </a:t>
            </a:r>
            <a:r>
              <a:rPr lang="it-IT" sz="1400" b="1" dirty="0">
                <a:solidFill>
                  <a:srgbClr val="002060"/>
                </a:solidFill>
                <a:latin typeface="+mj-lt"/>
              </a:rPr>
              <a:t>sintomi della menopausa</a:t>
            </a: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423" b="27510"/>
          <a:stretch/>
        </p:blipFill>
        <p:spPr bwMode="auto">
          <a:xfrm>
            <a:off x="7939369" y="310866"/>
            <a:ext cx="3788988" cy="3301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7553618" y="3655363"/>
            <a:ext cx="4598919" cy="2893100"/>
          </a:xfrm>
          <a:prstGeom prst="rect">
            <a:avLst/>
          </a:prstGeom>
          <a:noFill/>
          <a:ln w="19050">
            <a:solidFill>
              <a:schemeClr val="tx1"/>
            </a:solidFill>
          </a:ln>
        </p:spPr>
        <p:txBody>
          <a:bodyPr wrap="square" rtlCol="0">
            <a:spAutoFit/>
          </a:bodyPr>
          <a:lstStyle/>
          <a:p>
            <a:r>
              <a:rPr lang="it-IT" sz="1400" dirty="0">
                <a:solidFill>
                  <a:schemeClr val="accent5">
                    <a:lumMod val="50000"/>
                  </a:schemeClr>
                </a:solidFill>
                <a:latin typeface="+mj-lt"/>
              </a:rPr>
              <a:t>I </a:t>
            </a:r>
            <a:r>
              <a:rPr lang="it-IT" sz="1400" b="1" dirty="0">
                <a:solidFill>
                  <a:schemeClr val="accent5">
                    <a:lumMod val="50000"/>
                  </a:schemeClr>
                </a:solidFill>
                <a:latin typeface="+mj-lt"/>
              </a:rPr>
              <a:t>FITOESTROGENI</a:t>
            </a:r>
            <a:r>
              <a:rPr lang="it-IT" sz="1400" dirty="0">
                <a:solidFill>
                  <a:schemeClr val="accent5">
                    <a:lumMod val="50000"/>
                  </a:schemeClr>
                </a:solidFill>
                <a:latin typeface="+mj-lt"/>
              </a:rPr>
              <a:t> sono composti vegetali con </a:t>
            </a:r>
            <a:r>
              <a:rPr lang="it-IT" sz="1400" b="1" dirty="0">
                <a:solidFill>
                  <a:schemeClr val="accent5">
                    <a:lumMod val="50000"/>
                  </a:schemeClr>
                </a:solidFill>
                <a:latin typeface="+mj-lt"/>
              </a:rPr>
              <a:t>proprietà simili agli estrogeni. </a:t>
            </a:r>
          </a:p>
          <a:p>
            <a:r>
              <a:rPr lang="it-IT" sz="1400" dirty="0">
                <a:solidFill>
                  <a:schemeClr val="accent5">
                    <a:lumMod val="50000"/>
                  </a:schemeClr>
                </a:solidFill>
                <a:latin typeface="+mj-lt"/>
              </a:rPr>
              <a:t>Le due principali classi sono gli </a:t>
            </a:r>
            <a:r>
              <a:rPr lang="it-IT" sz="1400" i="1" dirty="0" err="1">
                <a:solidFill>
                  <a:schemeClr val="accent5">
                    <a:lumMod val="50000"/>
                  </a:schemeClr>
                </a:solidFill>
                <a:latin typeface="+mj-lt"/>
              </a:rPr>
              <a:t>isoflavoni</a:t>
            </a:r>
            <a:r>
              <a:rPr lang="it-IT" sz="1400" dirty="0">
                <a:solidFill>
                  <a:schemeClr val="accent5">
                    <a:lumMod val="50000"/>
                  </a:schemeClr>
                </a:solidFill>
                <a:latin typeface="+mj-lt"/>
              </a:rPr>
              <a:t> e i </a:t>
            </a:r>
            <a:r>
              <a:rPr lang="it-IT" sz="1400" i="1" dirty="0" err="1">
                <a:solidFill>
                  <a:schemeClr val="accent5">
                    <a:lumMod val="50000"/>
                  </a:schemeClr>
                </a:solidFill>
                <a:latin typeface="+mj-lt"/>
              </a:rPr>
              <a:t>lignani</a:t>
            </a:r>
            <a:r>
              <a:rPr lang="it-IT" sz="1400" i="1" dirty="0">
                <a:solidFill>
                  <a:schemeClr val="accent5">
                    <a:lumMod val="50000"/>
                  </a:schemeClr>
                </a:solidFill>
                <a:latin typeface="+mj-lt"/>
              </a:rPr>
              <a:t> </a:t>
            </a:r>
            <a:r>
              <a:rPr lang="it-IT" sz="1400" dirty="0">
                <a:solidFill>
                  <a:schemeClr val="accent5">
                    <a:lumMod val="50000"/>
                  </a:schemeClr>
                </a:solidFill>
                <a:latin typeface="+mj-lt"/>
              </a:rPr>
              <a:t>che possiamo trovare:</a:t>
            </a:r>
          </a:p>
          <a:p>
            <a:pPr marL="285750" indent="-285750">
              <a:buFont typeface="Wingdings" panose="05000000000000000000" pitchFamily="2" charset="2"/>
              <a:buChar char="q"/>
            </a:pPr>
            <a:r>
              <a:rPr lang="it-IT" sz="1400" dirty="0">
                <a:solidFill>
                  <a:schemeClr val="accent5">
                    <a:lumMod val="50000"/>
                  </a:schemeClr>
                </a:solidFill>
                <a:latin typeface="+mj-lt"/>
              </a:rPr>
              <a:t>Legumi, in particolare soia e ceci</a:t>
            </a:r>
          </a:p>
          <a:p>
            <a:pPr marL="285750" indent="-285750">
              <a:buFont typeface="Wingdings" panose="05000000000000000000" pitchFamily="2" charset="2"/>
              <a:buChar char="q"/>
            </a:pPr>
            <a:r>
              <a:rPr lang="it-IT" sz="1400" dirty="0">
                <a:solidFill>
                  <a:schemeClr val="accent5">
                    <a:lumMod val="50000"/>
                  </a:schemeClr>
                </a:solidFill>
                <a:latin typeface="+mj-lt"/>
              </a:rPr>
              <a:t>Sedano </a:t>
            </a:r>
          </a:p>
          <a:p>
            <a:pPr marL="285750" indent="-285750">
              <a:buFont typeface="Wingdings" panose="05000000000000000000" pitchFamily="2" charset="2"/>
              <a:buChar char="q"/>
            </a:pPr>
            <a:r>
              <a:rPr lang="it-IT" sz="1400" dirty="0">
                <a:solidFill>
                  <a:schemeClr val="accent5">
                    <a:lumMod val="50000"/>
                  </a:schemeClr>
                </a:solidFill>
                <a:latin typeface="+mj-lt"/>
              </a:rPr>
              <a:t>Semi: di lino, sesamo, zucca, papavero, girasole, finocchio</a:t>
            </a:r>
          </a:p>
          <a:p>
            <a:pPr marL="285750" indent="-285750">
              <a:buFont typeface="Wingdings" panose="05000000000000000000" pitchFamily="2" charset="2"/>
              <a:buChar char="q"/>
            </a:pPr>
            <a:r>
              <a:rPr lang="it-IT" sz="1400" dirty="0">
                <a:solidFill>
                  <a:schemeClr val="accent5">
                    <a:lumMod val="50000"/>
                  </a:schemeClr>
                </a:solidFill>
                <a:latin typeface="+mj-lt"/>
              </a:rPr>
              <a:t>Cereali integrali come riso, avena, orzo e segale</a:t>
            </a:r>
          </a:p>
          <a:p>
            <a:pPr marL="285750" indent="-285750">
              <a:buFont typeface="Wingdings" panose="05000000000000000000" pitchFamily="2" charset="2"/>
              <a:buChar char="q"/>
            </a:pPr>
            <a:r>
              <a:rPr lang="it-IT" sz="1400" dirty="0">
                <a:solidFill>
                  <a:schemeClr val="accent5">
                    <a:lumMod val="50000"/>
                  </a:schemeClr>
                </a:solidFill>
                <a:latin typeface="+mj-lt"/>
              </a:rPr>
              <a:t>Frutta tra cui mele, prugne, ciliegie, frutti rossi, agrumi..</a:t>
            </a:r>
          </a:p>
          <a:p>
            <a:pPr marL="285750" indent="-285750">
              <a:buFont typeface="Wingdings" panose="05000000000000000000" pitchFamily="2" charset="2"/>
              <a:buChar char="q"/>
            </a:pPr>
            <a:r>
              <a:rPr lang="it-IT" sz="1400" dirty="0">
                <a:solidFill>
                  <a:schemeClr val="accent5">
                    <a:lumMod val="50000"/>
                  </a:schemeClr>
                </a:solidFill>
                <a:latin typeface="+mj-lt"/>
              </a:rPr>
              <a:t>Verdure come crucifere e </a:t>
            </a:r>
            <a:r>
              <a:rPr lang="it-IT" sz="1400" dirty="0" smtClean="0">
                <a:solidFill>
                  <a:schemeClr val="accent5">
                    <a:lumMod val="50000"/>
                  </a:schemeClr>
                </a:solidFill>
                <a:latin typeface="+mj-lt"/>
              </a:rPr>
              <a:t>carote</a:t>
            </a:r>
            <a:endParaRPr lang="it-IT" sz="1400" dirty="0">
              <a:solidFill>
                <a:schemeClr val="accent5">
                  <a:lumMod val="50000"/>
                </a:schemeClr>
              </a:solidFill>
              <a:latin typeface="+mj-lt"/>
            </a:endParaRPr>
          </a:p>
          <a:p>
            <a:pPr marL="285750" indent="-285750">
              <a:buFont typeface="Wingdings" panose="05000000000000000000" pitchFamily="2" charset="2"/>
              <a:buChar char="q"/>
            </a:pPr>
            <a:r>
              <a:rPr lang="it-IT" sz="1400" dirty="0">
                <a:solidFill>
                  <a:schemeClr val="accent5">
                    <a:lumMod val="50000"/>
                  </a:schemeClr>
                </a:solidFill>
                <a:latin typeface="+mj-lt"/>
              </a:rPr>
              <a:t>Patate dolci</a:t>
            </a:r>
          </a:p>
          <a:p>
            <a:pPr marL="285750" indent="-285750">
              <a:buFont typeface="Wingdings" panose="05000000000000000000" pitchFamily="2" charset="2"/>
              <a:buChar char="q"/>
            </a:pPr>
            <a:r>
              <a:rPr lang="it-IT" sz="1400" dirty="0">
                <a:solidFill>
                  <a:schemeClr val="accent5">
                    <a:lumMod val="50000"/>
                  </a:schemeClr>
                </a:solidFill>
                <a:latin typeface="+mj-lt"/>
              </a:rPr>
              <a:t>Erbe: trifoglio rosso e radice di liquirizia</a:t>
            </a:r>
          </a:p>
          <a:p>
            <a:pPr marL="285750" indent="-285750">
              <a:buFont typeface="Wingdings" panose="05000000000000000000" pitchFamily="2" charset="2"/>
              <a:buChar char="q"/>
            </a:pPr>
            <a:r>
              <a:rPr lang="it-IT" sz="1400" dirty="0">
                <a:solidFill>
                  <a:schemeClr val="accent5">
                    <a:lumMod val="50000"/>
                  </a:schemeClr>
                </a:solidFill>
                <a:latin typeface="+mj-lt"/>
              </a:rPr>
              <a:t>Aglio </a:t>
            </a:r>
          </a:p>
        </p:txBody>
      </p:sp>
      <p:sp>
        <p:nvSpPr>
          <p:cNvPr id="5" name="CasellaDiTesto 4"/>
          <p:cNvSpPr txBox="1"/>
          <p:nvPr/>
        </p:nvSpPr>
        <p:spPr>
          <a:xfrm>
            <a:off x="1005840" y="6563848"/>
            <a:ext cx="10984230" cy="276999"/>
          </a:xfrm>
          <a:prstGeom prst="rect">
            <a:avLst/>
          </a:prstGeom>
          <a:noFill/>
        </p:spPr>
        <p:txBody>
          <a:bodyPr wrap="square" rtlCol="0">
            <a:spAutoFit/>
          </a:bodyPr>
          <a:lstStyle/>
          <a:p>
            <a:pPr algn="r"/>
            <a:r>
              <a:rPr lang="it-IT" sz="1200" i="1" dirty="0" err="1" smtClean="0">
                <a:solidFill>
                  <a:srgbClr val="002060"/>
                </a:solidFill>
              </a:rPr>
              <a:t>Bedell</a:t>
            </a:r>
            <a:r>
              <a:rPr lang="it-IT" sz="1200" i="1" dirty="0" smtClean="0">
                <a:solidFill>
                  <a:srgbClr val="002060"/>
                </a:solidFill>
              </a:rPr>
              <a:t> S., </a:t>
            </a:r>
            <a:r>
              <a:rPr lang="it-IT" sz="1200" i="1" dirty="0" err="1" smtClean="0">
                <a:solidFill>
                  <a:srgbClr val="002060"/>
                </a:solidFill>
              </a:rPr>
              <a:t>Nachtigal</a:t>
            </a:r>
            <a:r>
              <a:rPr lang="it-IT" sz="1200" i="1" dirty="0" smtClean="0">
                <a:solidFill>
                  <a:srgbClr val="002060"/>
                </a:solidFill>
              </a:rPr>
              <a:t> M, </a:t>
            </a:r>
            <a:r>
              <a:rPr lang="it-IT" sz="1200" i="1" dirty="0" err="1" smtClean="0">
                <a:solidFill>
                  <a:srgbClr val="002060"/>
                </a:solidFill>
              </a:rPr>
              <a:t>Naftolin</a:t>
            </a:r>
            <a:r>
              <a:rPr lang="it-IT" sz="1200" i="1" dirty="0" smtClean="0">
                <a:solidFill>
                  <a:srgbClr val="002060"/>
                </a:solidFill>
              </a:rPr>
              <a:t> F. The </a:t>
            </a:r>
            <a:r>
              <a:rPr lang="it-IT" sz="1200" i="1" dirty="0" err="1" smtClean="0">
                <a:solidFill>
                  <a:srgbClr val="002060"/>
                </a:solidFill>
              </a:rPr>
              <a:t>pros</a:t>
            </a:r>
            <a:r>
              <a:rPr lang="it-IT" sz="1200" i="1" dirty="0" smtClean="0">
                <a:solidFill>
                  <a:srgbClr val="002060"/>
                </a:solidFill>
              </a:rPr>
              <a:t> and </a:t>
            </a:r>
            <a:r>
              <a:rPr lang="it-IT" sz="1200" i="1" dirty="0" err="1" smtClean="0">
                <a:solidFill>
                  <a:srgbClr val="002060"/>
                </a:solidFill>
              </a:rPr>
              <a:t>cons</a:t>
            </a:r>
            <a:r>
              <a:rPr lang="it-IT" sz="1200" i="1" dirty="0" smtClean="0">
                <a:solidFill>
                  <a:srgbClr val="002060"/>
                </a:solidFill>
              </a:rPr>
              <a:t> of </a:t>
            </a:r>
            <a:r>
              <a:rPr lang="it-IT" sz="1200" i="1" dirty="0" err="1" smtClean="0">
                <a:solidFill>
                  <a:srgbClr val="002060"/>
                </a:solidFill>
              </a:rPr>
              <a:t>plant</a:t>
            </a:r>
            <a:r>
              <a:rPr lang="it-IT" sz="1200" i="1" dirty="0" smtClean="0">
                <a:solidFill>
                  <a:srgbClr val="002060"/>
                </a:solidFill>
              </a:rPr>
              <a:t> </a:t>
            </a:r>
            <a:r>
              <a:rPr lang="it-IT" sz="1200" i="1" dirty="0" err="1" smtClean="0">
                <a:solidFill>
                  <a:srgbClr val="002060"/>
                </a:solidFill>
              </a:rPr>
              <a:t>estrogens</a:t>
            </a:r>
            <a:r>
              <a:rPr lang="it-IT" sz="1200" i="1" dirty="0" smtClean="0">
                <a:solidFill>
                  <a:srgbClr val="002060"/>
                </a:solidFill>
              </a:rPr>
              <a:t> for menopause. J </a:t>
            </a:r>
            <a:r>
              <a:rPr lang="it-IT" sz="1200" i="1" dirty="0" err="1" smtClean="0">
                <a:solidFill>
                  <a:srgbClr val="002060"/>
                </a:solidFill>
              </a:rPr>
              <a:t>Steroid</a:t>
            </a:r>
            <a:r>
              <a:rPr lang="it-IT" sz="1200" i="1" dirty="0" smtClean="0">
                <a:solidFill>
                  <a:srgbClr val="002060"/>
                </a:solidFill>
              </a:rPr>
              <a:t> </a:t>
            </a:r>
            <a:r>
              <a:rPr lang="it-IT" sz="1200" i="1" dirty="0" err="1" smtClean="0">
                <a:solidFill>
                  <a:srgbClr val="002060"/>
                </a:solidFill>
              </a:rPr>
              <a:t>Biochem</a:t>
            </a:r>
            <a:r>
              <a:rPr lang="it-IT" sz="1200" i="1" dirty="0" smtClean="0">
                <a:solidFill>
                  <a:srgbClr val="002060"/>
                </a:solidFill>
              </a:rPr>
              <a:t> </a:t>
            </a:r>
            <a:r>
              <a:rPr lang="it-IT" sz="1200" i="1" dirty="0" err="1" smtClean="0">
                <a:solidFill>
                  <a:srgbClr val="002060"/>
                </a:solidFill>
              </a:rPr>
              <a:t>Mol</a:t>
            </a:r>
            <a:r>
              <a:rPr lang="it-IT" sz="1200" i="1" dirty="0" smtClean="0">
                <a:solidFill>
                  <a:srgbClr val="002060"/>
                </a:solidFill>
              </a:rPr>
              <a:t> </a:t>
            </a:r>
            <a:r>
              <a:rPr lang="it-IT" sz="1200" i="1" dirty="0" err="1" smtClean="0">
                <a:solidFill>
                  <a:srgbClr val="002060"/>
                </a:solidFill>
              </a:rPr>
              <a:t>Biol</a:t>
            </a:r>
            <a:r>
              <a:rPr lang="it-IT" sz="1200" i="1" dirty="0" smtClean="0">
                <a:solidFill>
                  <a:srgbClr val="002060"/>
                </a:solidFill>
              </a:rPr>
              <a:t>. 2014; 139:225-36 </a:t>
            </a:r>
            <a:endParaRPr lang="it-IT" sz="1200" i="1" dirty="0">
              <a:solidFill>
                <a:srgbClr val="002060"/>
              </a:solidFill>
            </a:endParaRPr>
          </a:p>
        </p:txBody>
      </p:sp>
    </p:spTree>
    <p:extLst>
      <p:ext uri="{BB962C8B-B14F-4D97-AF65-F5344CB8AC3E}">
        <p14:creationId xmlns:p14="http://schemas.microsoft.com/office/powerpoint/2010/main" val="289514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9790076" y="5541150"/>
            <a:ext cx="2292295" cy="1316850"/>
          </a:xfrm>
          <a:prstGeom prst="rect">
            <a:avLst/>
          </a:prstGeom>
        </p:spPr>
      </p:pic>
      <p:graphicFrame>
        <p:nvGraphicFramePr>
          <p:cNvPr id="4" name="Tabella 3"/>
          <p:cNvGraphicFramePr>
            <a:graphicFrameLocks noGrp="1"/>
          </p:cNvGraphicFramePr>
          <p:nvPr>
            <p:extLst>
              <p:ext uri="{D42A27DB-BD31-4B8C-83A1-F6EECF244321}">
                <p14:modId xmlns:p14="http://schemas.microsoft.com/office/powerpoint/2010/main" val="1081892039"/>
              </p:ext>
            </p:extLst>
          </p:nvPr>
        </p:nvGraphicFramePr>
        <p:xfrm>
          <a:off x="827316" y="1401352"/>
          <a:ext cx="10526484" cy="4219594"/>
        </p:xfrm>
        <a:graphic>
          <a:graphicData uri="http://schemas.openxmlformats.org/drawingml/2006/table">
            <a:tbl>
              <a:tblPr>
                <a:tableStyleId>{3C2FFA5D-87B4-456A-9821-1D502468CF0F}</a:tableStyleId>
              </a:tblPr>
              <a:tblGrid>
                <a:gridCol w="3720300">
                  <a:extLst>
                    <a:ext uri="{9D8B030D-6E8A-4147-A177-3AD203B41FA5}">
                      <a16:colId xmlns:a16="http://schemas.microsoft.com/office/drawing/2014/main" val="20000"/>
                    </a:ext>
                  </a:extLst>
                </a:gridCol>
                <a:gridCol w="3297356">
                  <a:extLst>
                    <a:ext uri="{9D8B030D-6E8A-4147-A177-3AD203B41FA5}">
                      <a16:colId xmlns:a16="http://schemas.microsoft.com/office/drawing/2014/main" val="20001"/>
                    </a:ext>
                  </a:extLst>
                </a:gridCol>
                <a:gridCol w="3508828">
                  <a:extLst>
                    <a:ext uri="{9D8B030D-6E8A-4147-A177-3AD203B41FA5}">
                      <a16:colId xmlns:a16="http://schemas.microsoft.com/office/drawing/2014/main" val="20002"/>
                    </a:ext>
                  </a:extLst>
                </a:gridCol>
              </a:tblGrid>
              <a:tr h="418472">
                <a:tc gridSpan="3">
                  <a:txBody>
                    <a:bodyPr/>
                    <a:lstStyle/>
                    <a:p>
                      <a:pPr algn="ctr"/>
                      <a:r>
                        <a:rPr lang="it-IT" b="0" dirty="0">
                          <a:ln>
                            <a:solidFill>
                              <a:sysClr val="windowText" lastClr="000000"/>
                            </a:solidFill>
                          </a:ln>
                          <a:solidFill>
                            <a:srgbClr val="002060"/>
                          </a:solidFill>
                          <a:latin typeface="+mj-lt"/>
                        </a:rPr>
                        <a:t>Fattori di Rischio per l'Osteoporosi</a:t>
                      </a:r>
                    </a:p>
                  </a:txBody>
                  <a:tcPr anchor="ctr">
                    <a:solidFill>
                      <a:schemeClr val="bg1"/>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418472">
                <a:tc>
                  <a:txBody>
                    <a:bodyPr/>
                    <a:lstStyle/>
                    <a:p>
                      <a:pPr algn="ctr"/>
                      <a:r>
                        <a:rPr lang="it-IT" b="0" dirty="0">
                          <a:ln>
                            <a:solidFill>
                              <a:sysClr val="windowText" lastClr="000000"/>
                            </a:solidFill>
                          </a:ln>
                          <a:solidFill>
                            <a:srgbClr val="002060"/>
                          </a:solidFill>
                          <a:latin typeface="+mj-lt"/>
                        </a:rPr>
                        <a:t>Influenzabili</a:t>
                      </a:r>
                    </a:p>
                  </a:txBody>
                  <a:tcPr anchor="ctr">
                    <a:solidFill>
                      <a:schemeClr val="accent1">
                        <a:lumMod val="40000"/>
                        <a:lumOff val="60000"/>
                      </a:schemeClr>
                    </a:solidFill>
                  </a:tcPr>
                </a:tc>
                <a:tc>
                  <a:txBody>
                    <a:bodyPr/>
                    <a:lstStyle/>
                    <a:p>
                      <a:pPr algn="ctr"/>
                      <a:r>
                        <a:rPr lang="it-IT" b="0" dirty="0">
                          <a:ln>
                            <a:solidFill>
                              <a:sysClr val="windowText" lastClr="000000"/>
                            </a:solidFill>
                          </a:ln>
                          <a:solidFill>
                            <a:srgbClr val="002060"/>
                          </a:solidFill>
                          <a:latin typeface="+mj-lt"/>
                        </a:rPr>
                        <a:t>Parzialmente Influenzabili</a:t>
                      </a:r>
                    </a:p>
                  </a:txBody>
                  <a:tcPr anchor="ctr">
                    <a:solidFill>
                      <a:schemeClr val="accent1">
                        <a:lumMod val="40000"/>
                        <a:lumOff val="60000"/>
                      </a:schemeClr>
                    </a:solidFill>
                  </a:tcPr>
                </a:tc>
                <a:tc>
                  <a:txBody>
                    <a:bodyPr/>
                    <a:lstStyle/>
                    <a:p>
                      <a:pPr algn="ctr"/>
                      <a:r>
                        <a:rPr lang="it-IT" b="0" dirty="0">
                          <a:ln>
                            <a:solidFill>
                              <a:sysClr val="windowText" lastClr="000000"/>
                            </a:solidFill>
                          </a:ln>
                          <a:solidFill>
                            <a:srgbClr val="002060"/>
                          </a:solidFill>
                          <a:latin typeface="+mj-lt"/>
                        </a:rPr>
                        <a:t>Non Influenzabili</a:t>
                      </a:r>
                    </a:p>
                  </a:txBody>
                  <a:tcPr anchor="ctr">
                    <a:solidFill>
                      <a:schemeClr val="accent1">
                        <a:lumMod val="40000"/>
                        <a:lumOff val="60000"/>
                      </a:schemeClr>
                    </a:solidFill>
                  </a:tcPr>
                </a:tc>
                <a:extLst>
                  <a:ext uri="{0D108BD9-81ED-4DB2-BD59-A6C34878D82A}">
                    <a16:rowId xmlns:a16="http://schemas.microsoft.com/office/drawing/2014/main" val="10001"/>
                  </a:ext>
                </a:extLst>
              </a:tr>
              <a:tr h="418472">
                <a:tc>
                  <a:txBody>
                    <a:bodyPr/>
                    <a:lstStyle/>
                    <a:p>
                      <a:r>
                        <a:rPr lang="it-IT" b="0" dirty="0">
                          <a:ln>
                            <a:solidFill>
                              <a:sysClr val="windowText" lastClr="000000"/>
                            </a:solidFill>
                          </a:ln>
                          <a:solidFill>
                            <a:srgbClr val="002060"/>
                          </a:solidFill>
                          <a:latin typeface="+mj-lt"/>
                        </a:rPr>
                        <a:t>Attività Fisica</a:t>
                      </a:r>
                    </a:p>
                  </a:txBody>
                  <a:tcPr anchor="ctr">
                    <a:solidFill>
                      <a:schemeClr val="bg1"/>
                    </a:solidFill>
                  </a:tcPr>
                </a:tc>
                <a:tc>
                  <a:txBody>
                    <a:bodyPr/>
                    <a:lstStyle/>
                    <a:p>
                      <a:r>
                        <a:rPr lang="it-IT" b="0" dirty="0">
                          <a:ln>
                            <a:solidFill>
                              <a:sysClr val="windowText" lastClr="000000"/>
                            </a:solidFill>
                          </a:ln>
                          <a:solidFill>
                            <a:srgbClr val="002060"/>
                          </a:solidFill>
                          <a:latin typeface="+mj-lt"/>
                          <a:hlinkClick r:id="rId4" tooltip="Peso Forma: Calcolare il Peso Ideale"/>
                        </a:rPr>
                        <a:t>Peso</a:t>
                      </a:r>
                      <a:endParaRPr lang="it-IT" b="0" dirty="0">
                        <a:ln>
                          <a:solidFill>
                            <a:sysClr val="windowText" lastClr="000000"/>
                          </a:solidFill>
                        </a:ln>
                        <a:solidFill>
                          <a:srgbClr val="002060"/>
                        </a:solidFill>
                        <a:latin typeface="+mj-lt"/>
                      </a:endParaRPr>
                    </a:p>
                  </a:txBody>
                  <a:tcPr anchor="ctr">
                    <a:solidFill>
                      <a:schemeClr val="bg1"/>
                    </a:solidFill>
                  </a:tcPr>
                </a:tc>
                <a:tc>
                  <a:txBody>
                    <a:bodyPr/>
                    <a:lstStyle/>
                    <a:p>
                      <a:r>
                        <a:rPr lang="it-IT" b="0" dirty="0">
                          <a:ln>
                            <a:solidFill>
                              <a:sysClr val="windowText" lastClr="000000"/>
                            </a:solidFill>
                          </a:ln>
                          <a:solidFill>
                            <a:srgbClr val="002060"/>
                          </a:solidFill>
                          <a:latin typeface="+mj-lt"/>
                        </a:rPr>
                        <a:t>Età</a:t>
                      </a:r>
                    </a:p>
                  </a:txBody>
                  <a:tcPr anchor="ctr">
                    <a:solidFill>
                      <a:schemeClr val="bg1"/>
                    </a:solidFill>
                  </a:tcPr>
                </a:tc>
                <a:extLst>
                  <a:ext uri="{0D108BD9-81ED-4DB2-BD59-A6C34878D82A}">
                    <a16:rowId xmlns:a16="http://schemas.microsoft.com/office/drawing/2014/main" val="10002"/>
                  </a:ext>
                </a:extLst>
              </a:tr>
              <a:tr h="418472">
                <a:tc>
                  <a:txBody>
                    <a:bodyPr/>
                    <a:lstStyle/>
                    <a:p>
                      <a:r>
                        <a:rPr lang="it-IT" b="0" dirty="0">
                          <a:ln>
                            <a:solidFill>
                              <a:sysClr val="windowText" lastClr="000000"/>
                            </a:solidFill>
                          </a:ln>
                          <a:solidFill>
                            <a:srgbClr val="002060"/>
                          </a:solidFill>
                          <a:latin typeface="+mj-lt"/>
                        </a:rPr>
                        <a:t>Fumo</a:t>
                      </a:r>
                    </a:p>
                  </a:txBody>
                  <a:tcPr anchor="ctr">
                    <a:solidFill>
                      <a:schemeClr val="bg1"/>
                    </a:solidFill>
                  </a:tcPr>
                </a:tc>
                <a:tc>
                  <a:txBody>
                    <a:bodyPr/>
                    <a:lstStyle/>
                    <a:p>
                      <a:r>
                        <a:rPr lang="it-IT" b="1" dirty="0">
                          <a:ln>
                            <a:noFill/>
                          </a:ln>
                          <a:solidFill>
                            <a:srgbClr val="002060"/>
                          </a:solidFill>
                          <a:latin typeface="+mj-lt"/>
                        </a:rPr>
                        <a:t>Menopausa</a:t>
                      </a:r>
                    </a:p>
                  </a:txBody>
                  <a:tcPr anchor="ctr">
                    <a:solidFill>
                      <a:schemeClr val="bg1"/>
                    </a:solidFill>
                  </a:tcPr>
                </a:tc>
                <a:tc>
                  <a:txBody>
                    <a:bodyPr/>
                    <a:lstStyle/>
                    <a:p>
                      <a:r>
                        <a:rPr lang="it-IT" b="0" dirty="0">
                          <a:ln>
                            <a:solidFill>
                              <a:sysClr val="windowText" lastClr="000000"/>
                            </a:solidFill>
                          </a:ln>
                          <a:solidFill>
                            <a:srgbClr val="002060"/>
                          </a:solidFill>
                          <a:latin typeface="+mj-lt"/>
                        </a:rPr>
                        <a:t>Etnia (bianca e asiatica)</a:t>
                      </a:r>
                    </a:p>
                  </a:txBody>
                  <a:tcPr anchor="ctr">
                    <a:solidFill>
                      <a:schemeClr val="bg1"/>
                    </a:solidFill>
                  </a:tcPr>
                </a:tc>
                <a:extLst>
                  <a:ext uri="{0D108BD9-81ED-4DB2-BD59-A6C34878D82A}">
                    <a16:rowId xmlns:a16="http://schemas.microsoft.com/office/drawing/2014/main" val="10003"/>
                  </a:ext>
                </a:extLst>
              </a:tr>
              <a:tr h="418472">
                <a:tc>
                  <a:txBody>
                    <a:bodyPr/>
                    <a:lstStyle/>
                    <a:p>
                      <a:r>
                        <a:rPr lang="it-IT" b="0" dirty="0">
                          <a:ln>
                            <a:solidFill>
                              <a:sysClr val="windowText" lastClr="000000"/>
                            </a:solidFill>
                          </a:ln>
                          <a:solidFill>
                            <a:srgbClr val="002060"/>
                          </a:solidFill>
                          <a:latin typeface="+mj-lt"/>
                        </a:rPr>
                        <a:t>Consumo di caffè</a:t>
                      </a:r>
                    </a:p>
                  </a:txBody>
                  <a:tcPr anchor="ctr">
                    <a:solidFill>
                      <a:schemeClr val="bg1"/>
                    </a:solidFill>
                  </a:tcPr>
                </a:tc>
                <a:tc>
                  <a:txBody>
                    <a:bodyPr/>
                    <a:lstStyle/>
                    <a:p>
                      <a:r>
                        <a:rPr lang="it-IT" b="0" dirty="0">
                          <a:ln>
                            <a:solidFill>
                              <a:sysClr val="windowText" lastClr="000000"/>
                            </a:solidFill>
                          </a:ln>
                          <a:solidFill>
                            <a:srgbClr val="002060"/>
                          </a:solidFill>
                          <a:latin typeface="+mj-lt"/>
                        </a:rPr>
                        <a:t>Malattie endocrine</a:t>
                      </a:r>
                    </a:p>
                  </a:txBody>
                  <a:tcPr anchor="ctr">
                    <a:solidFill>
                      <a:schemeClr val="bg1"/>
                    </a:solidFill>
                  </a:tcPr>
                </a:tc>
                <a:tc>
                  <a:txBody>
                    <a:bodyPr/>
                    <a:lstStyle/>
                    <a:p>
                      <a:r>
                        <a:rPr lang="it-IT" b="0">
                          <a:ln>
                            <a:solidFill>
                              <a:sysClr val="windowText" lastClr="000000"/>
                            </a:solidFill>
                          </a:ln>
                          <a:solidFill>
                            <a:srgbClr val="002060"/>
                          </a:solidFill>
                          <a:latin typeface="+mj-lt"/>
                        </a:rPr>
                        <a:t>Familiarità</a:t>
                      </a:r>
                    </a:p>
                  </a:txBody>
                  <a:tcPr anchor="ctr">
                    <a:solidFill>
                      <a:schemeClr val="bg1"/>
                    </a:solidFill>
                  </a:tcPr>
                </a:tc>
                <a:extLst>
                  <a:ext uri="{0D108BD9-81ED-4DB2-BD59-A6C34878D82A}">
                    <a16:rowId xmlns:a16="http://schemas.microsoft.com/office/drawing/2014/main" val="10004"/>
                  </a:ext>
                </a:extLst>
              </a:tr>
              <a:tr h="418472">
                <a:tc>
                  <a:txBody>
                    <a:bodyPr/>
                    <a:lstStyle/>
                    <a:p>
                      <a:r>
                        <a:rPr lang="it-IT" b="0" dirty="0">
                          <a:ln>
                            <a:solidFill>
                              <a:sysClr val="windowText" lastClr="000000"/>
                            </a:solidFill>
                          </a:ln>
                          <a:solidFill>
                            <a:srgbClr val="002060"/>
                          </a:solidFill>
                          <a:latin typeface="+mj-lt"/>
                        </a:rPr>
                        <a:t>Consumo di alcol</a:t>
                      </a:r>
                    </a:p>
                  </a:txBody>
                  <a:tcPr anchor="ctr">
                    <a:solidFill>
                      <a:schemeClr val="bg1"/>
                    </a:solidFill>
                  </a:tcPr>
                </a:tc>
                <a:tc>
                  <a:txBody>
                    <a:bodyPr/>
                    <a:lstStyle/>
                    <a:p>
                      <a:r>
                        <a:rPr lang="it-IT" b="0" dirty="0">
                          <a:ln>
                            <a:solidFill>
                              <a:sysClr val="windowText" lastClr="000000"/>
                            </a:solidFill>
                          </a:ln>
                          <a:solidFill>
                            <a:srgbClr val="002060"/>
                          </a:solidFill>
                          <a:latin typeface="+mj-lt"/>
                        </a:rPr>
                        <a:t>Malattie reumatologiche</a:t>
                      </a:r>
                    </a:p>
                  </a:txBody>
                  <a:tcPr anchor="ctr">
                    <a:solidFill>
                      <a:schemeClr val="bg1"/>
                    </a:solidFill>
                  </a:tcPr>
                </a:tc>
                <a:tc>
                  <a:txBody>
                    <a:bodyPr/>
                    <a:lstStyle/>
                    <a:p>
                      <a:r>
                        <a:rPr lang="it-IT" b="0">
                          <a:ln>
                            <a:solidFill>
                              <a:sysClr val="windowText" lastClr="000000"/>
                            </a:solidFill>
                          </a:ln>
                          <a:solidFill>
                            <a:srgbClr val="002060"/>
                          </a:solidFill>
                          <a:latin typeface="+mj-lt"/>
                        </a:rPr>
                        <a:t>Sesso femminile *</a:t>
                      </a:r>
                    </a:p>
                  </a:txBody>
                  <a:tcPr anchor="ctr">
                    <a:solidFill>
                      <a:schemeClr val="bg1"/>
                    </a:solidFill>
                  </a:tcPr>
                </a:tc>
                <a:extLst>
                  <a:ext uri="{0D108BD9-81ED-4DB2-BD59-A6C34878D82A}">
                    <a16:rowId xmlns:a16="http://schemas.microsoft.com/office/drawing/2014/main" val="10005"/>
                  </a:ext>
                </a:extLst>
              </a:tr>
              <a:tr h="1046181">
                <a:tc>
                  <a:txBody>
                    <a:bodyPr/>
                    <a:lstStyle/>
                    <a:p>
                      <a:pPr algn="l"/>
                      <a:r>
                        <a:rPr lang="it-IT" b="0" dirty="0">
                          <a:ln>
                            <a:solidFill>
                              <a:sysClr val="windowText" lastClr="000000"/>
                            </a:solidFill>
                          </a:ln>
                          <a:solidFill>
                            <a:srgbClr val="002060"/>
                          </a:solidFill>
                          <a:latin typeface="+mj-lt"/>
                        </a:rPr>
                        <a:t>Apporti nutrizionali (</a:t>
                      </a:r>
                      <a:r>
                        <a:rPr lang="it-IT" b="0" dirty="0">
                          <a:ln>
                            <a:solidFill>
                              <a:sysClr val="windowText" lastClr="000000"/>
                            </a:solidFill>
                          </a:ln>
                          <a:solidFill>
                            <a:srgbClr val="002060"/>
                          </a:solidFill>
                          <a:latin typeface="+mj-lt"/>
                          <a:hlinkClick r:id="rId5" tooltip="Proteine"/>
                        </a:rPr>
                        <a:t>proteine</a:t>
                      </a:r>
                      <a:r>
                        <a:rPr lang="it-IT" b="0" dirty="0">
                          <a:ln>
                            <a:solidFill>
                              <a:sysClr val="windowText" lastClr="000000"/>
                            </a:solidFill>
                          </a:ln>
                          <a:solidFill>
                            <a:srgbClr val="002060"/>
                          </a:solidFill>
                          <a:latin typeface="+mj-lt"/>
                        </a:rPr>
                        <a:t>, calcio, fosforo, vitamina D, </a:t>
                      </a:r>
                      <a:r>
                        <a:rPr lang="it-IT" b="0" dirty="0">
                          <a:ln>
                            <a:solidFill>
                              <a:sysClr val="windowText" lastClr="000000"/>
                            </a:solidFill>
                          </a:ln>
                          <a:solidFill>
                            <a:srgbClr val="002060"/>
                          </a:solidFill>
                          <a:latin typeface="+mj-lt"/>
                          <a:hlinkClick r:id="rId6" tooltip="Vitamina K"/>
                        </a:rPr>
                        <a:t>vitamina K</a:t>
                      </a:r>
                      <a:r>
                        <a:rPr lang="it-IT" b="0" dirty="0">
                          <a:ln>
                            <a:solidFill>
                              <a:sysClr val="windowText" lastClr="000000"/>
                            </a:solidFill>
                          </a:ln>
                          <a:solidFill>
                            <a:srgbClr val="002060"/>
                          </a:solidFill>
                          <a:latin typeface="+mj-lt"/>
                        </a:rPr>
                        <a:t>, </a:t>
                      </a:r>
                      <a:r>
                        <a:rPr lang="it-IT" b="0" dirty="0">
                          <a:ln>
                            <a:solidFill>
                              <a:sysClr val="windowText" lastClr="000000"/>
                            </a:solidFill>
                          </a:ln>
                          <a:solidFill>
                            <a:srgbClr val="002060"/>
                          </a:solidFill>
                          <a:latin typeface="+mj-lt"/>
                          <a:hlinkClick r:id="rId7" tooltip="Magnesio"/>
                        </a:rPr>
                        <a:t>magnesio</a:t>
                      </a:r>
                      <a:r>
                        <a:rPr lang="it-IT" b="0" dirty="0">
                          <a:ln>
                            <a:solidFill>
                              <a:sysClr val="windowText" lastClr="000000"/>
                            </a:solidFill>
                          </a:ln>
                          <a:solidFill>
                            <a:srgbClr val="002060"/>
                          </a:solidFill>
                          <a:latin typeface="+mj-lt"/>
                        </a:rPr>
                        <a:t>)</a:t>
                      </a:r>
                    </a:p>
                  </a:txBody>
                  <a:tcPr anchor="ctr">
                    <a:solidFill>
                      <a:schemeClr val="bg1"/>
                    </a:solidFill>
                  </a:tcPr>
                </a:tc>
                <a:tc>
                  <a:txBody>
                    <a:bodyPr/>
                    <a:lstStyle/>
                    <a:p>
                      <a:r>
                        <a:rPr lang="it-IT" b="0" dirty="0">
                          <a:ln>
                            <a:solidFill>
                              <a:sysClr val="windowText" lastClr="000000"/>
                            </a:solidFill>
                          </a:ln>
                          <a:solidFill>
                            <a:srgbClr val="002060"/>
                          </a:solidFill>
                          <a:latin typeface="+mj-lt"/>
                        </a:rPr>
                        <a:t>Uso di farmaci (</a:t>
                      </a:r>
                      <a:r>
                        <a:rPr lang="it-IT" b="0" dirty="0">
                          <a:ln>
                            <a:solidFill>
                              <a:sysClr val="windowText" lastClr="000000"/>
                            </a:solidFill>
                          </a:ln>
                          <a:solidFill>
                            <a:srgbClr val="002060"/>
                          </a:solidFill>
                          <a:latin typeface="+mj-lt"/>
                          <a:hlinkClick r:id="rId8" tooltip="Cortisonici: cosa sono e a cosa servono?"/>
                        </a:rPr>
                        <a:t>corticosteroidi</a:t>
                      </a:r>
                      <a:r>
                        <a:rPr lang="it-IT" b="0" dirty="0">
                          <a:ln>
                            <a:solidFill>
                              <a:sysClr val="windowText" lastClr="000000"/>
                            </a:solidFill>
                          </a:ln>
                          <a:solidFill>
                            <a:srgbClr val="002060"/>
                          </a:solidFill>
                          <a:latin typeface="+mj-lt"/>
                        </a:rPr>
                        <a:t>, alcuni antiepilettici, </a:t>
                      </a:r>
                      <a:r>
                        <a:rPr lang="it-IT" b="0" dirty="0">
                          <a:ln>
                            <a:solidFill>
                              <a:sysClr val="windowText" lastClr="000000"/>
                            </a:solidFill>
                          </a:ln>
                          <a:solidFill>
                            <a:srgbClr val="002060"/>
                          </a:solidFill>
                          <a:latin typeface="+mj-lt"/>
                          <a:hlinkClick r:id="rId9" tooltip="Eparina"/>
                        </a:rPr>
                        <a:t>eparina</a:t>
                      </a:r>
                      <a:r>
                        <a:rPr lang="it-IT" b="0" dirty="0">
                          <a:ln>
                            <a:solidFill>
                              <a:sysClr val="windowText" lastClr="000000"/>
                            </a:solidFill>
                          </a:ln>
                          <a:solidFill>
                            <a:srgbClr val="002060"/>
                          </a:solidFill>
                          <a:latin typeface="+mj-lt"/>
                        </a:rPr>
                        <a:t> ecc.)</a:t>
                      </a:r>
                    </a:p>
                  </a:txBody>
                  <a:tcPr anchor="ctr">
                    <a:solidFill>
                      <a:schemeClr val="bg1"/>
                    </a:solidFill>
                  </a:tcPr>
                </a:tc>
                <a:tc>
                  <a:txBody>
                    <a:bodyPr/>
                    <a:lstStyle/>
                    <a:p>
                      <a:r>
                        <a:rPr lang="it-IT" b="0" dirty="0">
                          <a:ln>
                            <a:solidFill>
                              <a:sysClr val="windowText" lastClr="000000"/>
                            </a:solidFill>
                          </a:ln>
                          <a:solidFill>
                            <a:srgbClr val="002060"/>
                          </a:solidFill>
                          <a:latin typeface="+mj-lt"/>
                        </a:rPr>
                        <a:t> </a:t>
                      </a:r>
                    </a:p>
                  </a:txBody>
                  <a:tcPr anchor="ctr">
                    <a:solidFill>
                      <a:schemeClr val="bg1"/>
                    </a:solidFill>
                  </a:tcPr>
                </a:tc>
                <a:extLst>
                  <a:ext uri="{0D108BD9-81ED-4DB2-BD59-A6C34878D82A}">
                    <a16:rowId xmlns:a16="http://schemas.microsoft.com/office/drawing/2014/main" val="10006"/>
                  </a:ext>
                </a:extLst>
              </a:tr>
              <a:tr h="662581">
                <a:tc gridSpan="3">
                  <a:txBody>
                    <a:bodyPr/>
                    <a:lstStyle/>
                    <a:p>
                      <a:r>
                        <a:rPr lang="it-IT" b="0" dirty="0">
                          <a:ln>
                            <a:solidFill>
                              <a:sysClr val="windowText" lastClr="000000"/>
                            </a:solidFill>
                          </a:ln>
                          <a:solidFill>
                            <a:srgbClr val="002060"/>
                          </a:solidFill>
                          <a:latin typeface="+mj-lt"/>
                        </a:rPr>
                        <a:t>* </a:t>
                      </a:r>
                      <a:r>
                        <a:rPr lang="it-IT" sz="1400" b="0" i="1" dirty="0">
                          <a:ln>
                            <a:solidFill>
                              <a:sysClr val="windowText" lastClr="000000"/>
                            </a:solidFill>
                          </a:ln>
                          <a:solidFill>
                            <a:srgbClr val="002060"/>
                          </a:solidFill>
                          <a:latin typeface="+mn-lt"/>
                        </a:rPr>
                        <a:t>Le donne hanno un maggior rischio di ammalarsi di osteoporosi rispetto agli uomini a causa della massa ossea inferiore, della maggiore longevità, e di una dieta spesso </a:t>
                      </a:r>
                      <a:r>
                        <a:rPr lang="it-IT" sz="1400" b="0" i="1" dirty="0">
                          <a:ln>
                            <a:solidFill>
                              <a:sysClr val="windowText" lastClr="000000"/>
                            </a:solidFill>
                          </a:ln>
                          <a:solidFill>
                            <a:srgbClr val="002060"/>
                          </a:solidFill>
                          <a:latin typeface="+mn-lt"/>
                          <a:hlinkClick r:id="rId10" tooltip="Carenza di Calcio"/>
                        </a:rPr>
                        <a:t>povera di calcio</a:t>
                      </a:r>
                      <a:endParaRPr lang="it-IT" sz="1400" b="0" i="1" dirty="0">
                        <a:ln>
                          <a:solidFill>
                            <a:sysClr val="windowText" lastClr="000000"/>
                          </a:solidFill>
                        </a:ln>
                        <a:solidFill>
                          <a:srgbClr val="002060"/>
                        </a:solidFill>
                        <a:latin typeface="+mn-lt"/>
                      </a:endParaRPr>
                    </a:p>
                  </a:txBody>
                  <a:tcPr anchor="ctr">
                    <a:solidFill>
                      <a:schemeClr val="bg1"/>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7"/>
                  </a:ext>
                </a:extLst>
              </a:tr>
            </a:tbl>
          </a:graphicData>
        </a:graphic>
      </p:graphicFrame>
      <p:sp>
        <p:nvSpPr>
          <p:cNvPr id="6" name="Titolo 1"/>
          <p:cNvSpPr txBox="1">
            <a:spLocks/>
          </p:cNvSpPr>
          <p:nvPr/>
        </p:nvSpPr>
        <p:spPr>
          <a:xfrm>
            <a:off x="838200" y="627629"/>
            <a:ext cx="10515600" cy="662781"/>
          </a:xfrm>
          <a:prstGeom prst="rect">
            <a:avLst/>
          </a:prstGeom>
          <a:solidFill>
            <a:srgbClr val="0070C0"/>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smtClean="0">
                <a:solidFill>
                  <a:schemeClr val="bg1"/>
                </a:solidFill>
              </a:rPr>
              <a:t>Il «tarlo silenzioso»</a:t>
            </a:r>
            <a:endParaRPr lang="it-IT" dirty="0">
              <a:solidFill>
                <a:schemeClr val="bg1"/>
              </a:solidFill>
            </a:endParaRPr>
          </a:p>
        </p:txBody>
      </p:sp>
    </p:spTree>
    <p:extLst>
      <p:ext uri="{BB962C8B-B14F-4D97-AF65-F5344CB8AC3E}">
        <p14:creationId xmlns:p14="http://schemas.microsoft.com/office/powerpoint/2010/main" val="36846317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33196" y="4477353"/>
            <a:ext cx="1712422" cy="1504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Infanzia </a:t>
            </a:r>
          </a:p>
          <a:p>
            <a:pPr algn="ctr"/>
            <a:r>
              <a:rPr lang="it-IT" dirty="0"/>
              <a:t>e </a:t>
            </a:r>
          </a:p>
          <a:p>
            <a:pPr algn="ctr"/>
            <a:r>
              <a:rPr lang="it-IT" dirty="0"/>
              <a:t>Adolescenza </a:t>
            </a:r>
          </a:p>
        </p:txBody>
      </p:sp>
      <p:sp>
        <p:nvSpPr>
          <p:cNvPr id="5" name="Rettangolo 4"/>
          <p:cNvSpPr/>
          <p:nvPr/>
        </p:nvSpPr>
        <p:spPr>
          <a:xfrm>
            <a:off x="3806878" y="3730892"/>
            <a:ext cx="1708441" cy="1482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Età fertile </a:t>
            </a:r>
          </a:p>
          <a:p>
            <a:pPr algn="ctr"/>
            <a:r>
              <a:rPr lang="it-IT" dirty="0"/>
              <a:t>Periodo </a:t>
            </a:r>
          </a:p>
          <a:p>
            <a:pPr algn="ctr"/>
            <a:r>
              <a:rPr lang="it-IT" dirty="0" err="1"/>
              <a:t>pre</a:t>
            </a:r>
            <a:r>
              <a:rPr lang="it-IT" dirty="0"/>
              <a:t> concezionale </a:t>
            </a:r>
          </a:p>
        </p:txBody>
      </p:sp>
      <p:sp>
        <p:nvSpPr>
          <p:cNvPr id="6" name="Rettangolo 5"/>
          <p:cNvSpPr/>
          <p:nvPr/>
        </p:nvSpPr>
        <p:spPr>
          <a:xfrm>
            <a:off x="6848475" y="2828924"/>
            <a:ext cx="1736493" cy="1571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Gravidanza </a:t>
            </a:r>
          </a:p>
          <a:p>
            <a:pPr algn="ctr"/>
            <a:r>
              <a:rPr lang="it-IT" dirty="0"/>
              <a:t>e </a:t>
            </a:r>
          </a:p>
          <a:p>
            <a:pPr algn="ctr"/>
            <a:r>
              <a:rPr lang="it-IT" dirty="0"/>
              <a:t>Allattamento </a:t>
            </a:r>
          </a:p>
        </p:txBody>
      </p:sp>
      <p:sp>
        <p:nvSpPr>
          <p:cNvPr id="7" name="Rettangolo 6"/>
          <p:cNvSpPr/>
          <p:nvPr/>
        </p:nvSpPr>
        <p:spPr>
          <a:xfrm>
            <a:off x="9677400" y="2107261"/>
            <a:ext cx="1803668" cy="1443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Invecchiamento/</a:t>
            </a:r>
          </a:p>
          <a:p>
            <a:pPr algn="ctr"/>
            <a:r>
              <a:rPr lang="it-IT" dirty="0"/>
              <a:t>Senescenza</a:t>
            </a:r>
          </a:p>
        </p:txBody>
      </p:sp>
      <p:sp>
        <p:nvSpPr>
          <p:cNvPr id="13" name="CasellaDiTesto 12"/>
          <p:cNvSpPr txBox="1"/>
          <p:nvPr/>
        </p:nvSpPr>
        <p:spPr>
          <a:xfrm>
            <a:off x="195943" y="656121"/>
            <a:ext cx="11811000" cy="477054"/>
          </a:xfrm>
          <a:prstGeom prst="rect">
            <a:avLst/>
          </a:prstGeom>
          <a:noFill/>
        </p:spPr>
        <p:txBody>
          <a:bodyPr wrap="square" rtlCol="0">
            <a:spAutoFit/>
          </a:bodyPr>
          <a:lstStyle/>
          <a:p>
            <a:pPr algn="ctr"/>
            <a:r>
              <a:rPr lang="it-IT" sz="2500" b="1" u="sng" dirty="0">
                <a:solidFill>
                  <a:schemeClr val="accent1">
                    <a:lumMod val="75000"/>
                  </a:schemeClr>
                </a:solidFill>
              </a:rPr>
              <a:t>RISCHIO NUTRIZIONALE ED INTEGRAZIONE NELLE DIVERSE FASI DI VITA DELLA DONNA </a:t>
            </a:r>
          </a:p>
        </p:txBody>
      </p:sp>
      <p:pic>
        <p:nvPicPr>
          <p:cNvPr id="2" name="Immagine 1"/>
          <p:cNvPicPr>
            <a:picLocks noChangeAspect="1"/>
          </p:cNvPicPr>
          <p:nvPr/>
        </p:nvPicPr>
        <p:blipFill>
          <a:blip r:embed="rId3"/>
          <a:stretch>
            <a:fillRect/>
          </a:stretch>
        </p:blipFill>
        <p:spPr>
          <a:xfrm>
            <a:off x="7995684" y="4591653"/>
            <a:ext cx="3535119" cy="2035371"/>
          </a:xfrm>
          <a:prstGeom prst="rect">
            <a:avLst/>
          </a:prstGeom>
        </p:spPr>
      </p:pic>
      <p:pic>
        <p:nvPicPr>
          <p:cNvPr id="10" name="Immagine 9"/>
          <p:cNvPicPr>
            <a:picLocks noChangeAspect="1"/>
          </p:cNvPicPr>
          <p:nvPr/>
        </p:nvPicPr>
        <p:blipFill>
          <a:blip r:embed="rId4"/>
          <a:stretch>
            <a:fillRect/>
          </a:stretch>
        </p:blipFill>
        <p:spPr>
          <a:xfrm>
            <a:off x="733196" y="2603543"/>
            <a:ext cx="487722" cy="597460"/>
          </a:xfrm>
          <a:prstGeom prst="rect">
            <a:avLst/>
          </a:prstGeom>
        </p:spPr>
      </p:pic>
    </p:spTree>
    <p:extLst>
      <p:ext uri="{BB962C8B-B14F-4D97-AF65-F5344CB8AC3E}">
        <p14:creationId xmlns:p14="http://schemas.microsoft.com/office/powerpoint/2010/main" val="13075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4987 0.18727 L 0.09531 0.01967 C 0.10456 -0.01783 0.12265 -0.04352 0.14401 -0.05301 C 0.16823 -0.06366 0.18997 -0.05579 0.20794 -0.03033 L 0.29245 0.07963 " pathEditMode="relative" rAng="20760000" ptsTypes="AAAAA">
                                      <p:cBhvr>
                                        <p:cTn id="6" dur="2000" fill="hold"/>
                                        <p:tgtEl>
                                          <p:spTgt spid="10"/>
                                        </p:tgtEl>
                                        <p:attrNameLst>
                                          <p:attrName>ppt_x</p:attrName>
                                          <p:attrName>ppt_y</p:attrName>
                                        </p:attrNameLst>
                                      </p:cBhvr>
                                      <p:rCtr x="10820" y="-14722"/>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29245 0.07963 L 0.34115 -0.08727 C 0.35091 -0.12384 0.37005 -0.15116 0.39323 -0.16227 C 0.41888 -0.17477 0.44258 -0.1706 0.46198 -0.14884 L 0.55326 -0.05347 " pathEditMode="relative" rAng="20640000" ptsTypes="AAAAA">
                                      <p:cBhvr>
                                        <p:cTn id="10" dur="2000" fill="hold"/>
                                        <p:tgtEl>
                                          <p:spTgt spid="10"/>
                                        </p:tgtEl>
                                        <p:attrNameLst>
                                          <p:attrName>ppt_x</p:attrName>
                                          <p:attrName>ppt_y</p:attrName>
                                        </p:attrNameLst>
                                      </p:cBhvr>
                                      <p:rCtr x="11615" y="-15463"/>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0.55286 -0.04977 L 0.60013 -0.2007 C 0.6095 -0.2338 0.62695 -0.25857 0.64883 -0.26829 C 0.67291 -0.27986 0.69453 -0.27431 0.71172 -0.25371 L 0.79479 -0.16435 " pathEditMode="relative" rAng="20700000" ptsTypes="AAAAA">
                                      <p:cBhvr>
                                        <p:cTn id="14" dur="2000" fill="hold"/>
                                        <p:tgtEl>
                                          <p:spTgt spid="10"/>
                                        </p:tgtEl>
                                        <p:attrNameLst>
                                          <p:attrName>ppt_x</p:attrName>
                                          <p:attrName>ppt_y</p:attrName>
                                        </p:attrNameLst>
                                      </p:cBhvr>
                                      <p:rCtr x="10872" y="-13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62781"/>
          </a:xfrm>
          <a:solidFill>
            <a:srgbClr val="0070C0"/>
          </a:solidFill>
        </p:spPr>
        <p:txBody>
          <a:bodyPr>
            <a:normAutofit fontScale="90000"/>
          </a:bodyPr>
          <a:lstStyle/>
          <a:p>
            <a:pPr algn="ctr"/>
            <a:r>
              <a:rPr lang="it-IT" dirty="0">
                <a:solidFill>
                  <a:schemeClr val="bg1"/>
                </a:solidFill>
              </a:rPr>
              <a:t>Il «tarlo silenzioso»</a:t>
            </a:r>
          </a:p>
        </p:txBody>
      </p:sp>
      <p:sp>
        <p:nvSpPr>
          <p:cNvPr id="3" name="Segnaposto contenuto 2"/>
          <p:cNvSpPr>
            <a:spLocks noGrp="1"/>
          </p:cNvSpPr>
          <p:nvPr>
            <p:ph idx="1"/>
          </p:nvPr>
        </p:nvSpPr>
        <p:spPr>
          <a:xfrm>
            <a:off x="3897086" y="1251857"/>
            <a:ext cx="4981150" cy="442661"/>
          </a:xfrm>
        </p:spPr>
        <p:txBody>
          <a:bodyPr>
            <a:normAutofit fontScale="92500" lnSpcReduction="10000"/>
          </a:bodyPr>
          <a:lstStyle/>
          <a:p>
            <a:pPr marL="0" indent="0">
              <a:buNone/>
            </a:pPr>
            <a:r>
              <a:rPr lang="it-IT" i="1" dirty="0">
                <a:solidFill>
                  <a:srgbClr val="002060"/>
                </a:solidFill>
              </a:rPr>
              <a:t>L’Osteoporosi in età </a:t>
            </a:r>
            <a:r>
              <a:rPr lang="it-IT" i="1" dirty="0" err="1">
                <a:solidFill>
                  <a:srgbClr val="002060"/>
                </a:solidFill>
              </a:rPr>
              <a:t>menopausale</a:t>
            </a:r>
            <a:r>
              <a:rPr lang="it-IT" i="1" dirty="0">
                <a:solidFill>
                  <a:srgbClr val="002060"/>
                </a:solidFill>
              </a:rPr>
              <a:t> </a:t>
            </a:r>
          </a:p>
        </p:txBody>
      </p:sp>
      <p:sp>
        <p:nvSpPr>
          <p:cNvPr id="4" name="Rettangolo 3"/>
          <p:cNvSpPr/>
          <p:nvPr/>
        </p:nvSpPr>
        <p:spPr>
          <a:xfrm>
            <a:off x="307975" y="1838577"/>
            <a:ext cx="11740590" cy="4708981"/>
          </a:xfrm>
          <a:prstGeom prst="rect">
            <a:avLst/>
          </a:prstGeom>
        </p:spPr>
        <p:txBody>
          <a:bodyPr wrap="square">
            <a:spAutoFit/>
          </a:bodyPr>
          <a:lstStyle/>
          <a:p>
            <a:pPr algn="just"/>
            <a:r>
              <a:rPr lang="it-IT" sz="2000" dirty="0">
                <a:solidFill>
                  <a:schemeClr val="accent5">
                    <a:lumMod val="50000"/>
                  </a:schemeClr>
                </a:solidFill>
                <a:latin typeface="+mj-lt"/>
              </a:rPr>
              <a:t>La </a:t>
            </a:r>
            <a:r>
              <a:rPr lang="it-IT" sz="2000" b="1" i="1" dirty="0">
                <a:solidFill>
                  <a:schemeClr val="accent5">
                    <a:lumMod val="50000"/>
                  </a:schemeClr>
                </a:solidFill>
                <a:latin typeface="+mj-lt"/>
              </a:rPr>
              <a:t>prevenzione</a:t>
            </a:r>
            <a:r>
              <a:rPr lang="it-IT" sz="2000" dirty="0">
                <a:solidFill>
                  <a:schemeClr val="accent5">
                    <a:lumMod val="50000"/>
                  </a:schemeClr>
                </a:solidFill>
                <a:latin typeface="+mj-lt"/>
              </a:rPr>
              <a:t> al problema dell’osteoporosi dura una vita </a:t>
            </a:r>
            <a:r>
              <a:rPr lang="it-IT" sz="2000" dirty="0" smtClean="0">
                <a:solidFill>
                  <a:schemeClr val="accent5">
                    <a:lumMod val="50000"/>
                  </a:schemeClr>
                </a:solidFill>
                <a:latin typeface="+mj-lt"/>
              </a:rPr>
              <a:t>e </a:t>
            </a:r>
            <a:r>
              <a:rPr lang="it-IT" sz="2000" dirty="0">
                <a:solidFill>
                  <a:schemeClr val="accent5">
                    <a:lumMod val="50000"/>
                  </a:schemeClr>
                </a:solidFill>
                <a:latin typeface="+mj-lt"/>
              </a:rPr>
              <a:t>la diagnosi precoce costituisce uno dei fondamenti indispensabili. </a:t>
            </a:r>
          </a:p>
          <a:p>
            <a:pPr algn="just"/>
            <a:endParaRPr lang="it-IT" sz="2000" dirty="0">
              <a:solidFill>
                <a:schemeClr val="accent5">
                  <a:lumMod val="50000"/>
                </a:schemeClr>
              </a:solidFill>
              <a:latin typeface="+mj-lt"/>
            </a:endParaRPr>
          </a:p>
          <a:p>
            <a:pPr algn="just"/>
            <a:r>
              <a:rPr lang="it-IT" sz="2000" dirty="0" smtClean="0">
                <a:solidFill>
                  <a:schemeClr val="accent5">
                    <a:lumMod val="50000"/>
                  </a:schemeClr>
                </a:solidFill>
                <a:latin typeface="+mj-lt"/>
              </a:rPr>
              <a:t>Ottimizzare </a:t>
            </a:r>
            <a:r>
              <a:rPr lang="it-IT" sz="2000" dirty="0">
                <a:solidFill>
                  <a:schemeClr val="accent5">
                    <a:lumMod val="50000"/>
                  </a:schemeClr>
                </a:solidFill>
                <a:latin typeface="+mj-lt"/>
              </a:rPr>
              <a:t>la salute dell’osso è quindi un processo che dura tutta la vita, sia nei maschi sia nelle femmine. </a:t>
            </a:r>
          </a:p>
          <a:p>
            <a:pPr algn="just"/>
            <a:endParaRPr lang="it-IT" sz="2000" b="1" dirty="0">
              <a:solidFill>
                <a:schemeClr val="accent5">
                  <a:lumMod val="50000"/>
                </a:schemeClr>
              </a:solidFill>
              <a:latin typeface="+mj-lt"/>
            </a:endParaRPr>
          </a:p>
          <a:p>
            <a:pPr algn="just"/>
            <a:r>
              <a:rPr lang="it-IT" sz="2000" dirty="0">
                <a:solidFill>
                  <a:schemeClr val="accent5">
                    <a:lumMod val="50000"/>
                  </a:schemeClr>
                </a:solidFill>
                <a:latin typeface="+mj-lt"/>
              </a:rPr>
              <a:t>S</a:t>
            </a:r>
            <a:r>
              <a:rPr lang="it-IT" sz="2000" dirty="0" smtClean="0">
                <a:solidFill>
                  <a:schemeClr val="accent5">
                    <a:lumMod val="50000"/>
                  </a:schemeClr>
                </a:solidFill>
                <a:latin typeface="+mj-lt"/>
              </a:rPr>
              <a:t>i </a:t>
            </a:r>
            <a:r>
              <a:rPr lang="it-IT" sz="2000" dirty="0">
                <a:solidFill>
                  <a:schemeClr val="accent5">
                    <a:lumMod val="50000"/>
                  </a:schemeClr>
                </a:solidFill>
                <a:latin typeface="+mj-lt"/>
              </a:rPr>
              <a:t>può prevenire intervenendo sin dai primi anni di vita, consentendo:</a:t>
            </a:r>
          </a:p>
          <a:p>
            <a:pPr algn="just"/>
            <a:endParaRPr lang="it-IT" sz="2000" dirty="0">
              <a:solidFill>
                <a:schemeClr val="accent5">
                  <a:lumMod val="50000"/>
                </a:schemeClr>
              </a:solidFill>
              <a:latin typeface="+mj-lt"/>
            </a:endParaRPr>
          </a:p>
          <a:p>
            <a:pPr algn="just"/>
            <a:r>
              <a:rPr lang="it-IT" sz="2000" dirty="0">
                <a:solidFill>
                  <a:schemeClr val="accent5">
                    <a:lumMod val="50000"/>
                  </a:schemeClr>
                </a:solidFill>
                <a:latin typeface="+mj-lt"/>
              </a:rPr>
              <a:t>1. Una dieta ricca di calcio</a:t>
            </a:r>
          </a:p>
          <a:p>
            <a:pPr algn="just"/>
            <a:r>
              <a:rPr lang="it-IT" sz="2000" dirty="0">
                <a:solidFill>
                  <a:schemeClr val="accent5">
                    <a:lumMod val="50000"/>
                  </a:schemeClr>
                </a:solidFill>
                <a:latin typeface="+mj-lt"/>
              </a:rPr>
              <a:t>2. Una moderata, ma regolare attività fisica </a:t>
            </a:r>
          </a:p>
          <a:p>
            <a:pPr algn="just"/>
            <a:r>
              <a:rPr lang="it-IT" sz="2000" dirty="0">
                <a:solidFill>
                  <a:schemeClr val="accent5">
                    <a:lumMod val="50000"/>
                  </a:schemeClr>
                </a:solidFill>
                <a:latin typeface="+mj-lt"/>
              </a:rPr>
              <a:t>3. Una normale disponibilità di vitamina D</a:t>
            </a:r>
          </a:p>
          <a:p>
            <a:pPr algn="just"/>
            <a:r>
              <a:rPr lang="it-IT" sz="2000" dirty="0">
                <a:solidFill>
                  <a:schemeClr val="accent5">
                    <a:lumMod val="50000"/>
                  </a:schemeClr>
                </a:solidFill>
                <a:latin typeface="+mj-lt"/>
              </a:rPr>
              <a:t>4. Adeguati livelli di Vitamina K</a:t>
            </a:r>
          </a:p>
          <a:p>
            <a:pPr algn="just"/>
            <a:endParaRPr lang="it-IT" sz="2000" dirty="0">
              <a:solidFill>
                <a:schemeClr val="accent5">
                  <a:lumMod val="50000"/>
                </a:schemeClr>
              </a:solidFill>
              <a:latin typeface="+mj-lt"/>
            </a:endParaRPr>
          </a:p>
          <a:p>
            <a:pPr algn="just"/>
            <a:endParaRPr lang="it-IT" sz="2000" b="1" dirty="0">
              <a:solidFill>
                <a:schemeClr val="accent5">
                  <a:lumMod val="50000"/>
                </a:schemeClr>
              </a:solidFill>
              <a:latin typeface="+mj-lt"/>
            </a:endParaRPr>
          </a:p>
          <a:p>
            <a:pPr algn="ctr"/>
            <a:r>
              <a:rPr lang="it-IT" sz="2000" b="1" dirty="0">
                <a:solidFill>
                  <a:schemeClr val="accent5">
                    <a:lumMod val="50000"/>
                  </a:schemeClr>
                </a:solidFill>
                <a:latin typeface="+mj-lt"/>
              </a:rPr>
              <a:t>Fondamentale quindi raggiungere un buon livello di massa ossea in età giovanile. </a:t>
            </a:r>
          </a:p>
          <a:p>
            <a:pPr algn="just"/>
            <a:endParaRPr lang="it-IT" sz="2000" dirty="0"/>
          </a:p>
        </p:txBody>
      </p:sp>
      <p:sp>
        <p:nvSpPr>
          <p:cNvPr id="5" name="AutoShape 2" descr="https://static.tecnichenuove.it/ortopediciesanitari/2018/07/Fotolia_42699373_L.jpg"/>
          <p:cNvSpPr>
            <a:spLocks noChangeAspect="1" noChangeArrowheads="1"/>
          </p:cNvSpPr>
          <p:nvPr/>
        </p:nvSpPr>
        <p:spPr bwMode="auto">
          <a:xfrm>
            <a:off x="155575" y="-4365625"/>
            <a:ext cx="12125325" cy="9096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4" descr="https://static.tecnichenuove.it/ortopediciesanitari/2018/07/Fotolia_42699373_L.jpg"/>
          <p:cNvSpPr>
            <a:spLocks noChangeAspect="1" noChangeArrowheads="1"/>
          </p:cNvSpPr>
          <p:nvPr/>
        </p:nvSpPr>
        <p:spPr bwMode="auto">
          <a:xfrm>
            <a:off x="307975" y="-4213225"/>
            <a:ext cx="12125325" cy="9096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5362" y="3379215"/>
            <a:ext cx="2722087" cy="204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3866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68841" y="2002568"/>
            <a:ext cx="10617615" cy="3831818"/>
          </a:xfrm>
          <a:prstGeom prst="rect">
            <a:avLst/>
          </a:prstGeom>
        </p:spPr>
        <p:txBody>
          <a:bodyPr wrap="square">
            <a:spAutoFit/>
          </a:bodyPr>
          <a:lstStyle/>
          <a:p>
            <a:pPr>
              <a:lnSpc>
                <a:spcPct val="150000"/>
              </a:lnSpc>
            </a:pPr>
            <a:r>
              <a:rPr lang="it-IT" dirty="0">
                <a:solidFill>
                  <a:schemeClr val="accent5">
                    <a:lumMod val="50000"/>
                  </a:schemeClr>
                </a:solidFill>
                <a:latin typeface="+mj-lt"/>
              </a:rPr>
              <a:t>1</a:t>
            </a:r>
            <a:r>
              <a:rPr lang="it-IT" b="1" dirty="0">
                <a:solidFill>
                  <a:schemeClr val="accent5">
                    <a:lumMod val="50000"/>
                  </a:schemeClr>
                </a:solidFill>
                <a:latin typeface="+mj-lt"/>
              </a:rPr>
              <a:t>. Ridurre il più possibile l’introito di fosfati,</a:t>
            </a:r>
            <a:r>
              <a:rPr lang="it-IT" dirty="0">
                <a:solidFill>
                  <a:schemeClr val="accent5">
                    <a:lumMod val="50000"/>
                  </a:schemeClr>
                </a:solidFill>
                <a:latin typeface="+mj-lt"/>
              </a:rPr>
              <a:t> contenuti soprattutto nei salumi, dolciumi, bibite gassate tipo coca cola e similari, birra, lievito, farina di soia, estratti di carne. I fosfati, infatti, </a:t>
            </a:r>
            <a:r>
              <a:rPr lang="it-IT" b="1" dirty="0">
                <a:solidFill>
                  <a:schemeClr val="accent5">
                    <a:lumMod val="50000"/>
                  </a:schemeClr>
                </a:solidFill>
                <a:latin typeface="+mj-lt"/>
              </a:rPr>
              <a:t>favoriscono l’eliminazione del calcio</a:t>
            </a:r>
            <a:r>
              <a:rPr lang="it-IT" dirty="0">
                <a:solidFill>
                  <a:schemeClr val="accent5">
                    <a:lumMod val="50000"/>
                  </a:schemeClr>
                </a:solidFill>
                <a:latin typeface="+mj-lt"/>
              </a:rPr>
              <a:t>. </a:t>
            </a:r>
          </a:p>
          <a:p>
            <a:pPr>
              <a:lnSpc>
                <a:spcPct val="150000"/>
              </a:lnSpc>
            </a:pPr>
            <a:r>
              <a:rPr lang="it-IT" dirty="0">
                <a:solidFill>
                  <a:schemeClr val="accent5">
                    <a:lumMod val="50000"/>
                  </a:schemeClr>
                </a:solidFill>
                <a:latin typeface="+mj-lt"/>
              </a:rPr>
              <a:t>2. </a:t>
            </a:r>
            <a:r>
              <a:rPr lang="it-IT" b="1" dirty="0">
                <a:solidFill>
                  <a:schemeClr val="accent5">
                    <a:lumMod val="50000"/>
                  </a:schemeClr>
                </a:solidFill>
                <a:latin typeface="+mj-lt"/>
              </a:rPr>
              <a:t>Evitare di salare troppo i cibi</a:t>
            </a:r>
            <a:r>
              <a:rPr lang="it-IT" dirty="0">
                <a:solidFill>
                  <a:schemeClr val="accent5">
                    <a:lumMod val="50000"/>
                  </a:schemeClr>
                </a:solidFill>
                <a:latin typeface="+mj-lt"/>
              </a:rPr>
              <a:t>! Un’eccessiva quantità di sale </a:t>
            </a:r>
            <a:r>
              <a:rPr lang="it-IT" b="1" dirty="0">
                <a:solidFill>
                  <a:schemeClr val="accent5">
                    <a:lumMod val="50000"/>
                  </a:schemeClr>
                </a:solidFill>
                <a:latin typeface="+mj-lt"/>
              </a:rPr>
              <a:t>fa perdere calcio con le urine</a:t>
            </a:r>
            <a:r>
              <a:rPr lang="it-IT" dirty="0">
                <a:solidFill>
                  <a:schemeClr val="accent5">
                    <a:lumMod val="50000"/>
                  </a:schemeClr>
                </a:solidFill>
                <a:latin typeface="+mj-lt"/>
              </a:rPr>
              <a:t>, e quindi </a:t>
            </a:r>
            <a:r>
              <a:rPr lang="it-IT" dirty="0" smtClean="0">
                <a:solidFill>
                  <a:schemeClr val="accent5">
                    <a:lumMod val="50000"/>
                  </a:schemeClr>
                </a:solidFill>
                <a:latin typeface="+mj-lt"/>
              </a:rPr>
              <a:t>evitare </a:t>
            </a:r>
            <a:r>
              <a:rPr lang="it-IT" dirty="0">
                <a:solidFill>
                  <a:schemeClr val="accent5">
                    <a:lumMod val="50000"/>
                  </a:schemeClr>
                </a:solidFill>
                <a:latin typeface="+mj-lt"/>
              </a:rPr>
              <a:t>anche i cibi conservati e </a:t>
            </a:r>
            <a:r>
              <a:rPr lang="it-IT" dirty="0" smtClean="0">
                <a:solidFill>
                  <a:schemeClr val="accent5">
                    <a:lumMod val="50000"/>
                  </a:schemeClr>
                </a:solidFill>
                <a:latin typeface="+mj-lt"/>
              </a:rPr>
              <a:t>in scatola. </a:t>
            </a:r>
            <a:endParaRPr lang="it-IT" dirty="0">
              <a:solidFill>
                <a:schemeClr val="accent5">
                  <a:lumMod val="50000"/>
                </a:schemeClr>
              </a:solidFill>
              <a:latin typeface="+mj-lt"/>
            </a:endParaRPr>
          </a:p>
          <a:p>
            <a:pPr>
              <a:lnSpc>
                <a:spcPct val="150000"/>
              </a:lnSpc>
            </a:pPr>
            <a:r>
              <a:rPr lang="it-IT" dirty="0">
                <a:solidFill>
                  <a:schemeClr val="accent5">
                    <a:lumMod val="50000"/>
                  </a:schemeClr>
                </a:solidFill>
                <a:latin typeface="+mj-lt"/>
              </a:rPr>
              <a:t>3</a:t>
            </a:r>
            <a:r>
              <a:rPr lang="it-IT" b="1" dirty="0">
                <a:solidFill>
                  <a:schemeClr val="accent5">
                    <a:lumMod val="50000"/>
                  </a:schemeClr>
                </a:solidFill>
                <a:latin typeface="+mj-lt"/>
              </a:rPr>
              <a:t>. Evitare l’abuso di alcool</a:t>
            </a:r>
            <a:r>
              <a:rPr lang="it-IT" dirty="0">
                <a:solidFill>
                  <a:schemeClr val="accent5">
                    <a:lumMod val="50000"/>
                  </a:schemeClr>
                </a:solidFill>
                <a:latin typeface="+mj-lt"/>
              </a:rPr>
              <a:t>! Il vino rosso contiene una buona quantità di fitoestrogeni: un bicchiere di vino a pasto va bene, ma non bisogna eccedere. Assunto in maniera smodata l’alcool </a:t>
            </a:r>
            <a:r>
              <a:rPr lang="it-IT" b="1" dirty="0">
                <a:solidFill>
                  <a:schemeClr val="accent5">
                    <a:lumMod val="50000"/>
                  </a:schemeClr>
                </a:solidFill>
                <a:latin typeface="+mj-lt"/>
              </a:rPr>
              <a:t>riduce l’assorbimento del calcio </a:t>
            </a:r>
            <a:r>
              <a:rPr lang="it-IT" dirty="0">
                <a:solidFill>
                  <a:schemeClr val="accent5">
                    <a:lumMod val="50000"/>
                  </a:schemeClr>
                </a:solidFill>
                <a:latin typeface="+mj-lt"/>
              </a:rPr>
              <a:t>e riduce la formazione di osso. </a:t>
            </a:r>
          </a:p>
          <a:p>
            <a:pPr>
              <a:lnSpc>
                <a:spcPct val="150000"/>
              </a:lnSpc>
            </a:pPr>
            <a:r>
              <a:rPr lang="it-IT" dirty="0">
                <a:solidFill>
                  <a:schemeClr val="accent5">
                    <a:lumMod val="50000"/>
                  </a:schemeClr>
                </a:solidFill>
                <a:latin typeface="+mj-lt"/>
              </a:rPr>
              <a:t>4. </a:t>
            </a:r>
            <a:r>
              <a:rPr lang="it-IT" b="1" dirty="0">
                <a:solidFill>
                  <a:schemeClr val="accent5">
                    <a:lumMod val="50000"/>
                  </a:schemeClr>
                </a:solidFill>
                <a:latin typeface="+mj-lt"/>
              </a:rPr>
              <a:t>E</a:t>
            </a:r>
            <a:r>
              <a:rPr lang="it-IT" b="1" dirty="0" smtClean="0">
                <a:solidFill>
                  <a:schemeClr val="accent5">
                    <a:lumMod val="50000"/>
                  </a:schemeClr>
                </a:solidFill>
                <a:latin typeface="+mj-lt"/>
              </a:rPr>
              <a:t>ccessivo consumo di </a:t>
            </a:r>
            <a:r>
              <a:rPr lang="it-IT" b="1" dirty="0">
                <a:solidFill>
                  <a:schemeClr val="accent5">
                    <a:lumMod val="50000"/>
                  </a:schemeClr>
                </a:solidFill>
                <a:latin typeface="+mj-lt"/>
              </a:rPr>
              <a:t>caffè</a:t>
            </a:r>
            <a:r>
              <a:rPr lang="it-IT" dirty="0">
                <a:solidFill>
                  <a:schemeClr val="accent5">
                    <a:lumMod val="50000"/>
                  </a:schemeClr>
                </a:solidFill>
                <a:latin typeface="+mj-lt"/>
              </a:rPr>
              <a:t>, aumenta l’eliminazione del calcio attraverso l’urina. </a:t>
            </a:r>
          </a:p>
          <a:p>
            <a:pPr>
              <a:lnSpc>
                <a:spcPct val="150000"/>
              </a:lnSpc>
            </a:pPr>
            <a:r>
              <a:rPr lang="it-IT" dirty="0">
                <a:solidFill>
                  <a:schemeClr val="accent5">
                    <a:lumMod val="50000"/>
                  </a:schemeClr>
                </a:solidFill>
                <a:latin typeface="+mj-lt"/>
              </a:rPr>
              <a:t>5. </a:t>
            </a:r>
            <a:r>
              <a:rPr lang="it-IT" b="1" dirty="0">
                <a:solidFill>
                  <a:schemeClr val="accent5">
                    <a:lumMod val="50000"/>
                  </a:schemeClr>
                </a:solidFill>
                <a:latin typeface="+mj-lt"/>
              </a:rPr>
              <a:t>Evitare il fumo</a:t>
            </a:r>
            <a:r>
              <a:rPr lang="it-IT" dirty="0">
                <a:solidFill>
                  <a:schemeClr val="accent5">
                    <a:lumMod val="50000"/>
                  </a:schemeClr>
                </a:solidFill>
                <a:latin typeface="+mj-lt"/>
              </a:rPr>
              <a:t>: ha un </a:t>
            </a:r>
            <a:r>
              <a:rPr lang="it-IT" b="1" dirty="0">
                <a:solidFill>
                  <a:schemeClr val="accent5">
                    <a:lumMod val="50000"/>
                  </a:schemeClr>
                </a:solidFill>
                <a:latin typeface="+mj-lt"/>
              </a:rPr>
              <a:t>effetto lesivo diretto sull’osso</a:t>
            </a:r>
            <a:r>
              <a:rPr lang="it-IT" dirty="0">
                <a:solidFill>
                  <a:schemeClr val="accent5">
                    <a:lumMod val="50000"/>
                  </a:schemeClr>
                </a:solidFill>
                <a:latin typeface="+mj-lt"/>
              </a:rPr>
              <a:t>.</a:t>
            </a:r>
          </a:p>
        </p:txBody>
      </p:sp>
      <p:sp>
        <p:nvSpPr>
          <p:cNvPr id="5" name="Titolo 1"/>
          <p:cNvSpPr>
            <a:spLocks noGrp="1"/>
          </p:cNvSpPr>
          <p:nvPr>
            <p:ph type="title"/>
          </p:nvPr>
        </p:nvSpPr>
        <p:spPr>
          <a:xfrm>
            <a:off x="733926" y="365125"/>
            <a:ext cx="10619874" cy="1325563"/>
          </a:xfrm>
          <a:solidFill>
            <a:srgbClr val="0070C0"/>
          </a:solidFill>
        </p:spPr>
        <p:txBody>
          <a:bodyPr>
            <a:normAutofit/>
          </a:bodyPr>
          <a:lstStyle/>
          <a:p>
            <a:pPr algn="ctr"/>
            <a:r>
              <a:rPr lang="it-IT" sz="2400" b="1" dirty="0">
                <a:solidFill>
                  <a:schemeClr val="bg1"/>
                </a:solidFill>
              </a:rPr>
              <a:t>La salute della donna in menopausa </a:t>
            </a:r>
          </a:p>
        </p:txBody>
      </p:sp>
    </p:spTree>
    <p:extLst>
      <p:ext uri="{BB962C8B-B14F-4D97-AF65-F5344CB8AC3E}">
        <p14:creationId xmlns:p14="http://schemas.microsoft.com/office/powerpoint/2010/main" val="4054733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52783" y="244638"/>
            <a:ext cx="6931428" cy="657340"/>
          </a:xfrm>
          <a:solidFill>
            <a:srgbClr val="0070C0"/>
          </a:solidFill>
        </p:spPr>
        <p:txBody>
          <a:bodyPr>
            <a:normAutofit/>
          </a:bodyPr>
          <a:lstStyle/>
          <a:p>
            <a:pPr algn="ctr"/>
            <a:r>
              <a:rPr lang="it-IT" sz="3600" b="1" dirty="0">
                <a:solidFill>
                  <a:schemeClr val="bg1"/>
                </a:solidFill>
              </a:rPr>
              <a:t>Importanza delle Acque </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48" t="14612" r="36144" b="6325"/>
          <a:stretch/>
        </p:blipFill>
        <p:spPr bwMode="auto">
          <a:xfrm>
            <a:off x="328773" y="1460810"/>
            <a:ext cx="4198621" cy="5118409"/>
          </a:xfrm>
          <a:prstGeom prst="rect">
            <a:avLst/>
          </a:prstGeom>
          <a:noFill/>
          <a:ln w="19050">
            <a:solidFill>
              <a:schemeClr val="accent5">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CasellaDiTesto 3"/>
          <p:cNvSpPr txBox="1"/>
          <p:nvPr/>
        </p:nvSpPr>
        <p:spPr>
          <a:xfrm>
            <a:off x="4732354" y="1676563"/>
            <a:ext cx="7394421" cy="4247317"/>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it-IT" dirty="0">
                <a:solidFill>
                  <a:schemeClr val="accent5">
                    <a:lumMod val="50000"/>
                  </a:schemeClr>
                </a:solidFill>
                <a:latin typeface="+mj-lt"/>
              </a:rPr>
              <a:t>L’acqua contribuisce al </a:t>
            </a:r>
            <a:r>
              <a:rPr lang="it-IT" b="1" dirty="0">
                <a:solidFill>
                  <a:schemeClr val="accent5">
                    <a:lumMod val="50000"/>
                  </a:schemeClr>
                </a:solidFill>
                <a:latin typeface="+mj-lt"/>
              </a:rPr>
              <a:t>mantenimento del buono stato di salute </a:t>
            </a:r>
            <a:r>
              <a:rPr lang="it-IT" dirty="0">
                <a:solidFill>
                  <a:schemeClr val="accent5">
                    <a:lumMod val="50000"/>
                  </a:schemeClr>
                </a:solidFill>
                <a:latin typeface="+mj-lt"/>
              </a:rPr>
              <a:t>poiché costituisce il </a:t>
            </a:r>
            <a:r>
              <a:rPr lang="it-IT" dirty="0" smtClean="0">
                <a:solidFill>
                  <a:schemeClr val="accent5">
                    <a:lumMod val="50000"/>
                  </a:schemeClr>
                </a:solidFill>
                <a:latin typeface="+mj-lt"/>
              </a:rPr>
              <a:t>55-60 </a:t>
            </a:r>
            <a:r>
              <a:rPr lang="it-IT" dirty="0">
                <a:solidFill>
                  <a:schemeClr val="accent5">
                    <a:lumMod val="50000"/>
                  </a:schemeClr>
                </a:solidFill>
                <a:latin typeface="+mj-lt"/>
              </a:rPr>
              <a:t>%  del corpo di un adulto </a:t>
            </a:r>
          </a:p>
          <a:p>
            <a:pPr marL="285750" indent="-285750">
              <a:lnSpc>
                <a:spcPct val="150000"/>
              </a:lnSpc>
              <a:buFont typeface="Wingdings" panose="05000000000000000000" pitchFamily="2" charset="2"/>
              <a:buChar char="q"/>
            </a:pPr>
            <a:r>
              <a:rPr lang="it-IT" dirty="0">
                <a:solidFill>
                  <a:schemeClr val="accent5">
                    <a:lumMod val="50000"/>
                  </a:schemeClr>
                </a:solidFill>
                <a:latin typeface="+mj-lt"/>
              </a:rPr>
              <a:t>La quantità d’acqua varia a seconda dell’età ma anche a seconda del sesso, infatti le donne hanno un quantitativo minore di acqua rispetto agli uomini, perché essi hanno più massa muscolare </a:t>
            </a:r>
          </a:p>
          <a:p>
            <a:pPr marL="285750" indent="-285750">
              <a:lnSpc>
                <a:spcPct val="150000"/>
              </a:lnSpc>
              <a:buFont typeface="Wingdings" panose="05000000000000000000" pitchFamily="2" charset="2"/>
              <a:buChar char="q"/>
            </a:pPr>
            <a:r>
              <a:rPr lang="it-IT" dirty="0">
                <a:solidFill>
                  <a:schemeClr val="accent5">
                    <a:lumMod val="50000"/>
                  </a:schemeClr>
                </a:solidFill>
                <a:latin typeface="+mj-lt"/>
              </a:rPr>
              <a:t>I livelli di assunzione di acqua di riferimento, per le donne variano nel corso della loro vita, </a:t>
            </a:r>
            <a:r>
              <a:rPr lang="it-IT" b="1" dirty="0">
                <a:solidFill>
                  <a:schemeClr val="accent5">
                    <a:lumMod val="50000"/>
                  </a:schemeClr>
                </a:solidFill>
                <a:latin typeface="+mj-lt"/>
              </a:rPr>
              <a:t>aumentando </a:t>
            </a:r>
            <a:r>
              <a:rPr lang="it-IT" dirty="0">
                <a:solidFill>
                  <a:schemeClr val="accent5">
                    <a:lumMod val="50000"/>
                  </a:schemeClr>
                </a:solidFill>
                <a:latin typeface="+mj-lt"/>
              </a:rPr>
              <a:t>considerevolmente </a:t>
            </a:r>
            <a:r>
              <a:rPr lang="it-IT" b="1" dirty="0">
                <a:solidFill>
                  <a:schemeClr val="accent5">
                    <a:lumMod val="50000"/>
                  </a:schemeClr>
                </a:solidFill>
                <a:latin typeface="+mj-lt"/>
              </a:rPr>
              <a:t>nella gravidanza, nell’allattamento.</a:t>
            </a:r>
          </a:p>
          <a:p>
            <a:pPr marL="285750" indent="-285750">
              <a:lnSpc>
                <a:spcPct val="150000"/>
              </a:lnSpc>
              <a:buFont typeface="Wingdings" panose="05000000000000000000" pitchFamily="2" charset="2"/>
              <a:buChar char="q"/>
            </a:pPr>
            <a:r>
              <a:rPr lang="it-IT" dirty="0">
                <a:solidFill>
                  <a:schemeClr val="accent5">
                    <a:lumMod val="50000"/>
                  </a:schemeClr>
                </a:solidFill>
                <a:latin typeface="+mj-lt"/>
              </a:rPr>
              <a:t>Le acque minerali possono apportare dei benefici nelle diverse fasi della vita della donna (gravidanza e menopausa</a:t>
            </a:r>
            <a:r>
              <a:rPr lang="it-IT" dirty="0" smtClean="0">
                <a:solidFill>
                  <a:schemeClr val="accent5">
                    <a:lumMod val="50000"/>
                  </a:schemeClr>
                </a:solidFill>
                <a:latin typeface="+mj-lt"/>
              </a:rPr>
              <a:t>)</a:t>
            </a:r>
            <a:endParaRPr lang="it-IT" dirty="0">
              <a:solidFill>
                <a:schemeClr val="accent5">
                  <a:lumMod val="50000"/>
                </a:schemeClr>
              </a:solidFill>
              <a:latin typeface="+mj-lt"/>
            </a:endParaRPr>
          </a:p>
        </p:txBody>
      </p:sp>
      <p:sp>
        <p:nvSpPr>
          <p:cNvPr id="3" name="Ovale 2"/>
          <p:cNvSpPr/>
          <p:nvPr/>
        </p:nvSpPr>
        <p:spPr>
          <a:xfrm>
            <a:off x="3945470" y="6138331"/>
            <a:ext cx="524932" cy="547839"/>
          </a:xfrm>
          <a:prstGeom prst="ellipse">
            <a:avLst/>
          </a:prstGeom>
          <a:no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0506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l="21318" t="29769" r="70782" b="59569"/>
          <a:stretch/>
        </p:blipFill>
        <p:spPr>
          <a:xfrm>
            <a:off x="10582382" y="6062712"/>
            <a:ext cx="1609618" cy="779876"/>
          </a:xfrm>
          <a:prstGeom prst="rect">
            <a:avLst/>
          </a:prstGeom>
        </p:spPr>
      </p:pic>
      <p:graphicFrame>
        <p:nvGraphicFramePr>
          <p:cNvPr id="3" name="Tabella 2"/>
          <p:cNvGraphicFramePr>
            <a:graphicFrameLocks noGrp="1"/>
          </p:cNvGraphicFramePr>
          <p:nvPr>
            <p:extLst>
              <p:ext uri="{D42A27DB-BD31-4B8C-83A1-F6EECF244321}">
                <p14:modId xmlns:p14="http://schemas.microsoft.com/office/powerpoint/2010/main" val="2691763571"/>
              </p:ext>
            </p:extLst>
          </p:nvPr>
        </p:nvGraphicFramePr>
        <p:xfrm>
          <a:off x="634715" y="307792"/>
          <a:ext cx="10296989" cy="6205117"/>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4878323">
                  <a:extLst>
                    <a:ext uri="{9D8B030D-6E8A-4147-A177-3AD203B41FA5}">
                      <a16:colId xmlns:a16="http://schemas.microsoft.com/office/drawing/2014/main" val="20002"/>
                    </a:ext>
                  </a:extLst>
                </a:gridCol>
              </a:tblGrid>
              <a:tr h="370840">
                <a:tc>
                  <a:txBody>
                    <a:bodyPr/>
                    <a:lstStyle/>
                    <a:p>
                      <a:r>
                        <a:rPr lang="it-IT" dirty="0">
                          <a:latin typeface="+mj-lt"/>
                        </a:rPr>
                        <a:t>Tipo di acqua minerale</a:t>
                      </a:r>
                    </a:p>
                  </a:txBody>
                  <a:tcPr/>
                </a:tc>
                <a:tc>
                  <a:txBody>
                    <a:bodyPr/>
                    <a:lstStyle/>
                    <a:p>
                      <a:r>
                        <a:rPr lang="it-IT" dirty="0">
                          <a:latin typeface="+mj-lt"/>
                        </a:rPr>
                        <a:t>Contenuto in ioni (mg/L)</a:t>
                      </a:r>
                    </a:p>
                  </a:txBody>
                  <a:tcPr/>
                </a:tc>
                <a:tc>
                  <a:txBody>
                    <a:bodyPr/>
                    <a:lstStyle/>
                    <a:p>
                      <a:pPr algn="ctr"/>
                      <a:r>
                        <a:rPr lang="it-IT" dirty="0">
                          <a:latin typeface="+mj-lt"/>
                        </a:rPr>
                        <a:t>Proprietà </a:t>
                      </a:r>
                    </a:p>
                  </a:txBody>
                  <a:tcPr/>
                </a:tc>
                <a:extLst>
                  <a:ext uri="{0D108BD9-81ED-4DB2-BD59-A6C34878D82A}">
                    <a16:rowId xmlns:a16="http://schemas.microsoft.com/office/drawing/2014/main" val="10000"/>
                  </a:ext>
                </a:extLst>
              </a:tr>
              <a:tr h="370840">
                <a:tc>
                  <a:txBody>
                    <a:bodyPr/>
                    <a:lstStyle/>
                    <a:p>
                      <a:r>
                        <a:rPr lang="it-IT" b="1" dirty="0">
                          <a:solidFill>
                            <a:srgbClr val="002060"/>
                          </a:solidFill>
                          <a:latin typeface="+mj-lt"/>
                        </a:rPr>
                        <a:t>Acqua con bicarbonato</a:t>
                      </a:r>
                    </a:p>
                  </a:txBody>
                  <a:tcPr/>
                </a:tc>
                <a:tc>
                  <a:txBody>
                    <a:bodyPr/>
                    <a:lstStyle/>
                    <a:p>
                      <a:r>
                        <a:rPr lang="it-IT" dirty="0">
                          <a:solidFill>
                            <a:srgbClr val="002060"/>
                          </a:solidFill>
                          <a:latin typeface="+mj-lt"/>
                        </a:rPr>
                        <a:t>&gt; 600   mg/L</a:t>
                      </a:r>
                    </a:p>
                  </a:txBody>
                  <a:tcPr/>
                </a:tc>
                <a:tc>
                  <a:txBody>
                    <a:bodyPr/>
                    <a:lstStyle/>
                    <a:p>
                      <a:r>
                        <a:rPr lang="it-IT" dirty="0">
                          <a:solidFill>
                            <a:srgbClr val="002060"/>
                          </a:solidFill>
                          <a:latin typeface="+mj-lt"/>
                        </a:rPr>
                        <a:t>Promuove la digestione, neutralizzando l’acidità gastrica</a:t>
                      </a:r>
                    </a:p>
                  </a:txBody>
                  <a:tcPr/>
                </a:tc>
                <a:extLst>
                  <a:ext uri="{0D108BD9-81ED-4DB2-BD59-A6C34878D82A}">
                    <a16:rowId xmlns:a16="http://schemas.microsoft.com/office/drawing/2014/main" val="10001"/>
                  </a:ext>
                </a:extLst>
              </a:tr>
              <a:tr h="370840">
                <a:tc>
                  <a:txBody>
                    <a:bodyPr/>
                    <a:lstStyle/>
                    <a:p>
                      <a:r>
                        <a:rPr lang="it-IT" b="1" dirty="0">
                          <a:solidFill>
                            <a:srgbClr val="002060"/>
                          </a:solidFill>
                          <a:latin typeface="+mj-lt"/>
                        </a:rPr>
                        <a:t>Acqua</a:t>
                      </a:r>
                      <a:r>
                        <a:rPr lang="it-IT" b="1" baseline="0" dirty="0">
                          <a:solidFill>
                            <a:srgbClr val="002060"/>
                          </a:solidFill>
                          <a:latin typeface="+mj-lt"/>
                        </a:rPr>
                        <a:t> con solfato</a:t>
                      </a:r>
                      <a:endParaRPr lang="it-IT" b="1" dirty="0">
                        <a:solidFill>
                          <a:srgbClr val="002060"/>
                        </a:solidFill>
                        <a:latin typeface="+mj-lt"/>
                      </a:endParaRPr>
                    </a:p>
                  </a:txBody>
                  <a:tcPr/>
                </a:tc>
                <a:tc>
                  <a:txBody>
                    <a:bodyPr/>
                    <a:lstStyle/>
                    <a:p>
                      <a:r>
                        <a:rPr lang="it-IT" dirty="0">
                          <a:solidFill>
                            <a:srgbClr val="002060"/>
                          </a:solidFill>
                          <a:latin typeface="+mj-lt"/>
                        </a:rPr>
                        <a:t>&gt; 200   mg/L</a:t>
                      </a:r>
                    </a:p>
                  </a:txBody>
                  <a:tcPr/>
                </a:tc>
                <a:tc>
                  <a:txBody>
                    <a:bodyPr/>
                    <a:lstStyle/>
                    <a:p>
                      <a:r>
                        <a:rPr lang="it-IT" dirty="0">
                          <a:solidFill>
                            <a:srgbClr val="002060"/>
                          </a:solidFill>
                          <a:latin typeface="+mj-lt"/>
                        </a:rPr>
                        <a:t>Lievemente lassativa, consigliata per le patologie</a:t>
                      </a:r>
                      <a:r>
                        <a:rPr lang="it-IT" baseline="0" dirty="0">
                          <a:solidFill>
                            <a:srgbClr val="002060"/>
                          </a:solidFill>
                          <a:latin typeface="+mj-lt"/>
                        </a:rPr>
                        <a:t> </a:t>
                      </a:r>
                      <a:r>
                        <a:rPr lang="it-IT" baseline="0" dirty="0" err="1">
                          <a:solidFill>
                            <a:srgbClr val="002060"/>
                          </a:solidFill>
                          <a:latin typeface="+mj-lt"/>
                        </a:rPr>
                        <a:t>epato</a:t>
                      </a:r>
                      <a:r>
                        <a:rPr lang="it-IT" baseline="0" dirty="0">
                          <a:solidFill>
                            <a:srgbClr val="002060"/>
                          </a:solidFill>
                          <a:latin typeface="+mj-lt"/>
                        </a:rPr>
                        <a:t>-biliari.</a:t>
                      </a:r>
                      <a:endParaRPr lang="it-IT" dirty="0">
                        <a:solidFill>
                          <a:srgbClr val="002060"/>
                        </a:solidFill>
                        <a:latin typeface="+mj-lt"/>
                      </a:endParaRPr>
                    </a:p>
                  </a:txBody>
                  <a:tcPr/>
                </a:tc>
                <a:extLst>
                  <a:ext uri="{0D108BD9-81ED-4DB2-BD59-A6C34878D82A}">
                    <a16:rowId xmlns:a16="http://schemas.microsoft.com/office/drawing/2014/main" val="10002"/>
                  </a:ext>
                </a:extLst>
              </a:tr>
              <a:tr h="370840">
                <a:tc>
                  <a:txBody>
                    <a:bodyPr/>
                    <a:lstStyle/>
                    <a:p>
                      <a:r>
                        <a:rPr lang="it-IT" b="1" dirty="0">
                          <a:solidFill>
                            <a:srgbClr val="002060"/>
                          </a:solidFill>
                          <a:latin typeface="+mj-lt"/>
                        </a:rPr>
                        <a:t>Acqua con cloruro</a:t>
                      </a:r>
                    </a:p>
                  </a:txBody>
                  <a:tcPr/>
                </a:tc>
                <a:tc>
                  <a:txBody>
                    <a:bodyPr/>
                    <a:lstStyle/>
                    <a:p>
                      <a:r>
                        <a:rPr lang="it-IT" dirty="0">
                          <a:solidFill>
                            <a:srgbClr val="002060"/>
                          </a:solidFill>
                          <a:latin typeface="+mj-lt"/>
                        </a:rPr>
                        <a:t>&gt;</a:t>
                      </a:r>
                      <a:r>
                        <a:rPr lang="it-IT" baseline="0" dirty="0">
                          <a:solidFill>
                            <a:srgbClr val="002060"/>
                          </a:solidFill>
                          <a:latin typeface="+mj-lt"/>
                        </a:rPr>
                        <a:t> 200   mg/L</a:t>
                      </a:r>
                      <a:endParaRPr lang="it-IT" dirty="0">
                        <a:solidFill>
                          <a:srgbClr val="002060"/>
                        </a:solidFill>
                        <a:latin typeface="+mj-lt"/>
                      </a:endParaRPr>
                    </a:p>
                  </a:txBody>
                  <a:tcPr/>
                </a:tc>
                <a:tc>
                  <a:txBody>
                    <a:bodyPr/>
                    <a:lstStyle/>
                    <a:p>
                      <a:r>
                        <a:rPr lang="it-IT" dirty="0">
                          <a:solidFill>
                            <a:srgbClr val="002060"/>
                          </a:solidFill>
                          <a:latin typeface="+mj-lt"/>
                        </a:rPr>
                        <a:t>Equilibra l’intestino,</a:t>
                      </a:r>
                      <a:r>
                        <a:rPr lang="it-IT" baseline="0" dirty="0">
                          <a:solidFill>
                            <a:srgbClr val="002060"/>
                          </a:solidFill>
                          <a:latin typeface="+mj-lt"/>
                        </a:rPr>
                        <a:t> </a:t>
                      </a:r>
                      <a:r>
                        <a:rPr lang="it-IT" dirty="0">
                          <a:solidFill>
                            <a:srgbClr val="002060"/>
                          </a:solidFill>
                          <a:latin typeface="+mj-lt"/>
                        </a:rPr>
                        <a:t>i dotti biliari ed il fegato; effetto lassativo.</a:t>
                      </a:r>
                    </a:p>
                  </a:txBody>
                  <a:tcPr/>
                </a:tc>
                <a:extLst>
                  <a:ext uri="{0D108BD9-81ED-4DB2-BD59-A6C34878D82A}">
                    <a16:rowId xmlns:a16="http://schemas.microsoft.com/office/drawing/2014/main" val="10003"/>
                  </a:ext>
                </a:extLst>
              </a:tr>
              <a:tr h="370840">
                <a:tc>
                  <a:txBody>
                    <a:bodyPr/>
                    <a:lstStyle/>
                    <a:p>
                      <a:r>
                        <a:rPr lang="it-IT" b="1" dirty="0">
                          <a:solidFill>
                            <a:srgbClr val="002060"/>
                          </a:solidFill>
                          <a:latin typeface="+mj-lt"/>
                        </a:rPr>
                        <a:t>Acque con calcio</a:t>
                      </a:r>
                    </a:p>
                  </a:txBody>
                  <a:tcPr/>
                </a:tc>
                <a:tc>
                  <a:txBody>
                    <a:bodyPr/>
                    <a:lstStyle/>
                    <a:p>
                      <a:r>
                        <a:rPr lang="it-IT" dirty="0">
                          <a:solidFill>
                            <a:srgbClr val="002060"/>
                          </a:solidFill>
                          <a:latin typeface="+mj-lt"/>
                        </a:rPr>
                        <a:t>&gt; 150   mg/L</a:t>
                      </a:r>
                    </a:p>
                  </a:txBody>
                  <a:tcPr/>
                </a:tc>
                <a:tc>
                  <a:txBody>
                    <a:bodyPr/>
                    <a:lstStyle/>
                    <a:p>
                      <a:r>
                        <a:rPr lang="it-IT" dirty="0">
                          <a:solidFill>
                            <a:srgbClr val="002060"/>
                          </a:solidFill>
                          <a:latin typeface="+mj-lt"/>
                        </a:rPr>
                        <a:t>Suggerito per adolescenti,</a:t>
                      </a:r>
                      <a:r>
                        <a:rPr lang="it-IT" baseline="0" dirty="0">
                          <a:solidFill>
                            <a:srgbClr val="002060"/>
                          </a:solidFill>
                          <a:latin typeface="+mj-lt"/>
                        </a:rPr>
                        <a:t> donne incinte, soggetti che non consumano latticini, uomini anziani; contribuisce a prevenire l’osteoporosi e l’ipertensione.</a:t>
                      </a:r>
                      <a:endParaRPr lang="it-IT" dirty="0">
                        <a:solidFill>
                          <a:srgbClr val="002060"/>
                        </a:solidFill>
                        <a:latin typeface="+mj-lt"/>
                      </a:endParaRPr>
                    </a:p>
                  </a:txBody>
                  <a:tcPr/>
                </a:tc>
                <a:extLst>
                  <a:ext uri="{0D108BD9-81ED-4DB2-BD59-A6C34878D82A}">
                    <a16:rowId xmlns:a16="http://schemas.microsoft.com/office/drawing/2014/main" val="10004"/>
                  </a:ext>
                </a:extLst>
              </a:tr>
              <a:tr h="370840">
                <a:tc>
                  <a:txBody>
                    <a:bodyPr/>
                    <a:lstStyle/>
                    <a:p>
                      <a:r>
                        <a:rPr lang="it-IT" b="1" dirty="0">
                          <a:solidFill>
                            <a:srgbClr val="002060"/>
                          </a:solidFill>
                          <a:latin typeface="+mj-lt"/>
                        </a:rPr>
                        <a:t>Acqua con magnesio</a:t>
                      </a:r>
                    </a:p>
                  </a:txBody>
                  <a:tcPr/>
                </a:tc>
                <a:tc>
                  <a:txBody>
                    <a:bodyPr/>
                    <a:lstStyle/>
                    <a:p>
                      <a:r>
                        <a:rPr lang="it-IT" dirty="0">
                          <a:solidFill>
                            <a:srgbClr val="002060"/>
                          </a:solidFill>
                          <a:latin typeface="+mj-lt"/>
                        </a:rPr>
                        <a:t>&gt; 50     mg/L</a:t>
                      </a:r>
                    </a:p>
                  </a:txBody>
                  <a:tcPr/>
                </a:tc>
                <a:tc>
                  <a:txBody>
                    <a:bodyPr/>
                    <a:lstStyle/>
                    <a:p>
                      <a:r>
                        <a:rPr lang="it-IT" dirty="0">
                          <a:solidFill>
                            <a:srgbClr val="002060"/>
                          </a:solidFill>
                          <a:latin typeface="+mj-lt"/>
                        </a:rPr>
                        <a:t>Favorisce la digestione.</a:t>
                      </a:r>
                    </a:p>
                  </a:txBody>
                  <a:tcPr/>
                </a:tc>
                <a:extLst>
                  <a:ext uri="{0D108BD9-81ED-4DB2-BD59-A6C34878D82A}">
                    <a16:rowId xmlns:a16="http://schemas.microsoft.com/office/drawing/2014/main" val="10005"/>
                  </a:ext>
                </a:extLst>
              </a:tr>
              <a:tr h="370840">
                <a:tc>
                  <a:txBody>
                    <a:bodyPr/>
                    <a:lstStyle/>
                    <a:p>
                      <a:r>
                        <a:rPr lang="it-IT" b="1" dirty="0">
                          <a:solidFill>
                            <a:srgbClr val="002060"/>
                          </a:solidFill>
                          <a:latin typeface="+mj-lt"/>
                        </a:rPr>
                        <a:t>Acqua</a:t>
                      </a:r>
                      <a:r>
                        <a:rPr lang="it-IT" b="1" baseline="0" dirty="0">
                          <a:solidFill>
                            <a:srgbClr val="002060"/>
                          </a:solidFill>
                          <a:latin typeface="+mj-lt"/>
                        </a:rPr>
                        <a:t> con fluoruro</a:t>
                      </a:r>
                      <a:endParaRPr lang="it-IT" b="1" dirty="0">
                        <a:solidFill>
                          <a:srgbClr val="002060"/>
                        </a:solidFill>
                        <a:latin typeface="+mj-lt"/>
                      </a:endParaRPr>
                    </a:p>
                  </a:txBody>
                  <a:tcPr/>
                </a:tc>
                <a:tc>
                  <a:txBody>
                    <a:bodyPr/>
                    <a:lstStyle/>
                    <a:p>
                      <a:r>
                        <a:rPr lang="it-IT" dirty="0">
                          <a:solidFill>
                            <a:srgbClr val="002060"/>
                          </a:solidFill>
                          <a:latin typeface="+mj-lt"/>
                        </a:rPr>
                        <a:t>&gt; 1       mg/L</a:t>
                      </a:r>
                    </a:p>
                  </a:txBody>
                  <a:tcPr/>
                </a:tc>
                <a:tc>
                  <a:txBody>
                    <a:bodyPr/>
                    <a:lstStyle/>
                    <a:p>
                      <a:r>
                        <a:rPr lang="it-IT" dirty="0">
                          <a:solidFill>
                            <a:srgbClr val="002060"/>
                          </a:solidFill>
                          <a:latin typeface="+mj-lt"/>
                        </a:rPr>
                        <a:t>Rafforza la struttura dei denti e previene la</a:t>
                      </a:r>
                      <a:r>
                        <a:rPr lang="it-IT" baseline="0" dirty="0">
                          <a:solidFill>
                            <a:srgbClr val="002060"/>
                          </a:solidFill>
                          <a:latin typeface="+mj-lt"/>
                        </a:rPr>
                        <a:t> carie; aiuta nell’osteoporosi.</a:t>
                      </a:r>
                      <a:endParaRPr lang="it-IT" dirty="0">
                        <a:solidFill>
                          <a:srgbClr val="002060"/>
                        </a:solidFill>
                        <a:latin typeface="+mj-lt"/>
                      </a:endParaRPr>
                    </a:p>
                  </a:txBody>
                  <a:tcPr/>
                </a:tc>
                <a:extLst>
                  <a:ext uri="{0D108BD9-81ED-4DB2-BD59-A6C34878D82A}">
                    <a16:rowId xmlns:a16="http://schemas.microsoft.com/office/drawing/2014/main" val="10006"/>
                  </a:ext>
                </a:extLst>
              </a:tr>
              <a:tr h="370840">
                <a:tc>
                  <a:txBody>
                    <a:bodyPr/>
                    <a:lstStyle/>
                    <a:p>
                      <a:r>
                        <a:rPr lang="it-IT" b="1" dirty="0">
                          <a:solidFill>
                            <a:srgbClr val="002060"/>
                          </a:solidFill>
                          <a:latin typeface="+mj-lt"/>
                        </a:rPr>
                        <a:t>Acqua con</a:t>
                      </a:r>
                      <a:r>
                        <a:rPr lang="it-IT" b="1" baseline="0" dirty="0">
                          <a:solidFill>
                            <a:srgbClr val="002060"/>
                          </a:solidFill>
                          <a:latin typeface="+mj-lt"/>
                        </a:rPr>
                        <a:t> ferro</a:t>
                      </a:r>
                      <a:endParaRPr lang="it-IT" b="1" dirty="0">
                        <a:solidFill>
                          <a:srgbClr val="002060"/>
                        </a:solidFill>
                        <a:latin typeface="+mj-lt"/>
                      </a:endParaRPr>
                    </a:p>
                  </a:txBody>
                  <a:tcPr/>
                </a:tc>
                <a:tc>
                  <a:txBody>
                    <a:bodyPr/>
                    <a:lstStyle/>
                    <a:p>
                      <a:r>
                        <a:rPr lang="it-IT" dirty="0">
                          <a:solidFill>
                            <a:srgbClr val="002060"/>
                          </a:solidFill>
                          <a:latin typeface="+mj-lt"/>
                        </a:rPr>
                        <a:t>&gt; 1       mg/L</a:t>
                      </a:r>
                    </a:p>
                  </a:txBody>
                  <a:tcPr/>
                </a:tc>
                <a:tc>
                  <a:txBody>
                    <a:bodyPr/>
                    <a:lstStyle/>
                    <a:p>
                      <a:r>
                        <a:rPr lang="it-IT" dirty="0">
                          <a:solidFill>
                            <a:srgbClr val="002060"/>
                          </a:solidFill>
                          <a:latin typeface="+mj-lt"/>
                        </a:rPr>
                        <a:t>Suggerita per l’anemia e la carenza di ferro.</a:t>
                      </a:r>
                    </a:p>
                  </a:txBody>
                  <a:tcPr/>
                </a:tc>
                <a:extLst>
                  <a:ext uri="{0D108BD9-81ED-4DB2-BD59-A6C34878D82A}">
                    <a16:rowId xmlns:a16="http://schemas.microsoft.com/office/drawing/2014/main" val="10007"/>
                  </a:ext>
                </a:extLst>
              </a:tr>
              <a:tr h="370840">
                <a:tc>
                  <a:txBody>
                    <a:bodyPr/>
                    <a:lstStyle/>
                    <a:p>
                      <a:r>
                        <a:rPr lang="it-IT" b="1" dirty="0">
                          <a:solidFill>
                            <a:srgbClr val="002060"/>
                          </a:solidFill>
                          <a:latin typeface="+mj-lt"/>
                        </a:rPr>
                        <a:t>Acqua ad alto</a:t>
                      </a:r>
                      <a:r>
                        <a:rPr lang="it-IT" b="1" baseline="0" dirty="0">
                          <a:solidFill>
                            <a:srgbClr val="002060"/>
                          </a:solidFill>
                          <a:latin typeface="+mj-lt"/>
                        </a:rPr>
                        <a:t> contenuto di sodio</a:t>
                      </a:r>
                      <a:endParaRPr lang="it-IT" b="1" dirty="0">
                        <a:solidFill>
                          <a:srgbClr val="002060"/>
                        </a:solidFill>
                        <a:latin typeface="+mj-lt"/>
                      </a:endParaRPr>
                    </a:p>
                  </a:txBody>
                  <a:tcPr/>
                </a:tc>
                <a:tc>
                  <a:txBody>
                    <a:bodyPr/>
                    <a:lstStyle/>
                    <a:p>
                      <a:r>
                        <a:rPr lang="it-IT" dirty="0">
                          <a:solidFill>
                            <a:srgbClr val="002060"/>
                          </a:solidFill>
                          <a:latin typeface="+mj-lt"/>
                        </a:rPr>
                        <a:t>&gt; 200   mg/L</a:t>
                      </a:r>
                    </a:p>
                  </a:txBody>
                  <a:tcPr/>
                </a:tc>
                <a:tc>
                  <a:txBody>
                    <a:bodyPr/>
                    <a:lstStyle/>
                    <a:p>
                      <a:r>
                        <a:rPr lang="it-IT" dirty="0">
                          <a:solidFill>
                            <a:srgbClr val="002060"/>
                          </a:solidFill>
                          <a:latin typeface="+mj-lt"/>
                        </a:rPr>
                        <a:t>Consigliata per l’attività fisica intensa (per reintegrare</a:t>
                      </a:r>
                      <a:r>
                        <a:rPr lang="it-IT" baseline="0" dirty="0">
                          <a:solidFill>
                            <a:srgbClr val="002060"/>
                          </a:solidFill>
                          <a:latin typeface="+mj-lt"/>
                        </a:rPr>
                        <a:t> i Sali persi con la sudorazione</a:t>
                      </a:r>
                      <a:r>
                        <a:rPr lang="it-IT" dirty="0">
                          <a:solidFill>
                            <a:srgbClr val="002060"/>
                          </a:solidFill>
                          <a:latin typeface="+mj-lt"/>
                        </a:rPr>
                        <a:t>).</a:t>
                      </a:r>
                    </a:p>
                  </a:txBody>
                  <a:tcPr/>
                </a:tc>
                <a:extLst>
                  <a:ext uri="{0D108BD9-81ED-4DB2-BD59-A6C34878D82A}">
                    <a16:rowId xmlns:a16="http://schemas.microsoft.com/office/drawing/2014/main" val="10008"/>
                  </a:ext>
                </a:extLst>
              </a:tr>
              <a:tr h="703477">
                <a:tc>
                  <a:txBody>
                    <a:bodyPr/>
                    <a:lstStyle/>
                    <a:p>
                      <a:r>
                        <a:rPr lang="it-IT" b="1" dirty="0">
                          <a:solidFill>
                            <a:srgbClr val="002060"/>
                          </a:solidFill>
                          <a:latin typeface="+mj-lt"/>
                        </a:rPr>
                        <a:t>Acqua a basso contenuto di </a:t>
                      </a:r>
                      <a:r>
                        <a:rPr lang="it-IT" b="1" dirty="0" smtClean="0">
                          <a:solidFill>
                            <a:srgbClr val="002060"/>
                          </a:solidFill>
                          <a:latin typeface="+mj-lt"/>
                        </a:rPr>
                        <a:t>sodio</a:t>
                      </a:r>
                      <a:endParaRPr lang="it-IT" b="1" dirty="0">
                        <a:solidFill>
                          <a:srgbClr val="002060"/>
                        </a:solidFill>
                        <a:latin typeface="+mj-lt"/>
                      </a:endParaRPr>
                    </a:p>
                  </a:txBody>
                  <a:tcPr/>
                </a:tc>
                <a:tc>
                  <a:txBody>
                    <a:bodyPr/>
                    <a:lstStyle/>
                    <a:p>
                      <a:r>
                        <a:rPr lang="it-IT" dirty="0">
                          <a:solidFill>
                            <a:srgbClr val="002060"/>
                          </a:solidFill>
                          <a:latin typeface="+mj-lt"/>
                        </a:rPr>
                        <a:t>&lt;</a:t>
                      </a:r>
                      <a:r>
                        <a:rPr lang="it-IT" baseline="0" dirty="0">
                          <a:solidFill>
                            <a:srgbClr val="002060"/>
                          </a:solidFill>
                          <a:latin typeface="+mj-lt"/>
                        </a:rPr>
                        <a:t> 20     mg /L</a:t>
                      </a:r>
                      <a:endParaRPr lang="it-IT" dirty="0">
                        <a:solidFill>
                          <a:srgbClr val="002060"/>
                        </a:solidFill>
                        <a:latin typeface="+mj-lt"/>
                      </a:endParaRPr>
                    </a:p>
                  </a:txBody>
                  <a:tcPr/>
                </a:tc>
                <a:tc>
                  <a:txBody>
                    <a:bodyPr/>
                    <a:lstStyle/>
                    <a:p>
                      <a:r>
                        <a:rPr lang="it-IT" dirty="0">
                          <a:solidFill>
                            <a:srgbClr val="002060"/>
                          </a:solidFill>
                          <a:latin typeface="+mj-lt"/>
                        </a:rPr>
                        <a:t>Consigliata in caso</a:t>
                      </a:r>
                      <a:r>
                        <a:rPr lang="it-IT" baseline="0" dirty="0">
                          <a:solidFill>
                            <a:srgbClr val="002060"/>
                          </a:solidFill>
                          <a:latin typeface="+mj-lt"/>
                        </a:rPr>
                        <a:t> di ipertensione.</a:t>
                      </a:r>
                      <a:endParaRPr lang="it-IT" dirty="0">
                        <a:solidFill>
                          <a:srgbClr val="002060"/>
                        </a:solidFill>
                        <a:latin typeface="+mj-lt"/>
                      </a:endParaRPr>
                    </a:p>
                  </a:txBody>
                  <a:tcPr/>
                </a:tc>
                <a:extLst>
                  <a:ext uri="{0D108BD9-81ED-4DB2-BD59-A6C34878D82A}">
                    <a16:rowId xmlns:a16="http://schemas.microsoft.com/office/drawing/2014/main" val="10009"/>
                  </a:ext>
                </a:extLst>
              </a:tr>
            </a:tbl>
          </a:graphicData>
        </a:graphic>
      </p:graphicFrame>
      <p:sp>
        <p:nvSpPr>
          <p:cNvPr id="2" name="Rettangolo 1"/>
          <p:cNvSpPr/>
          <p:nvPr/>
        </p:nvSpPr>
        <p:spPr>
          <a:xfrm>
            <a:off x="8229108" y="6488668"/>
            <a:ext cx="2515324" cy="369332"/>
          </a:xfrm>
          <a:prstGeom prst="rect">
            <a:avLst/>
          </a:prstGeom>
        </p:spPr>
        <p:txBody>
          <a:bodyPr wrap="square">
            <a:spAutoFit/>
          </a:bodyPr>
          <a:lstStyle/>
          <a:p>
            <a:r>
              <a:rPr lang="it-IT" b="1" i="1" dirty="0">
                <a:solidFill>
                  <a:srgbClr val="002060"/>
                </a:solidFill>
              </a:rPr>
              <a:t>Direttiva </a:t>
            </a:r>
            <a:r>
              <a:rPr lang="it-IT" b="1" dirty="0" smtClean="0">
                <a:solidFill>
                  <a:srgbClr val="002060"/>
                </a:solidFill>
              </a:rPr>
              <a:t>CE</a:t>
            </a:r>
            <a:r>
              <a:rPr lang="it-IT" b="1" i="1" dirty="0" smtClean="0">
                <a:solidFill>
                  <a:srgbClr val="002060"/>
                </a:solidFill>
              </a:rPr>
              <a:t> </a:t>
            </a:r>
            <a:r>
              <a:rPr lang="it-IT" b="1" i="1" dirty="0">
                <a:solidFill>
                  <a:srgbClr val="002060"/>
                </a:solidFill>
              </a:rPr>
              <a:t>2009/54</a:t>
            </a:r>
          </a:p>
        </p:txBody>
      </p:sp>
    </p:spTree>
    <p:extLst>
      <p:ext uri="{BB962C8B-B14F-4D97-AF65-F5344CB8AC3E}">
        <p14:creationId xmlns:p14="http://schemas.microsoft.com/office/powerpoint/2010/main" val="1364069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544286" y="378148"/>
            <a:ext cx="2743200" cy="3562481"/>
          </a:xfrm>
          <a:prstGeom prst="rect">
            <a:avLst/>
          </a:prstGeom>
        </p:spPr>
      </p:pic>
      <p:sp>
        <p:nvSpPr>
          <p:cNvPr id="4" name="Rettangolo 3"/>
          <p:cNvSpPr/>
          <p:nvPr/>
        </p:nvSpPr>
        <p:spPr>
          <a:xfrm>
            <a:off x="3657600" y="702440"/>
            <a:ext cx="8262257" cy="2585323"/>
          </a:xfrm>
          <a:prstGeom prst="rect">
            <a:avLst/>
          </a:prstGeom>
        </p:spPr>
        <p:txBody>
          <a:bodyPr wrap="square">
            <a:spAutoFit/>
          </a:bodyPr>
          <a:lstStyle/>
          <a:p>
            <a:pPr algn="just">
              <a:defRPr/>
            </a:pPr>
            <a:r>
              <a:rPr lang="en-GB" i="1" dirty="0">
                <a:solidFill>
                  <a:srgbClr val="002060"/>
                </a:solidFill>
                <a:latin typeface="+mj-lt"/>
              </a:rPr>
              <a:t>In </a:t>
            </a:r>
            <a:r>
              <a:rPr lang="en-GB" i="1" dirty="0" err="1">
                <a:solidFill>
                  <a:srgbClr val="002060"/>
                </a:solidFill>
                <a:latin typeface="+mj-lt"/>
              </a:rPr>
              <a:t>conclusione</a:t>
            </a:r>
            <a:r>
              <a:rPr lang="en-GB" i="1" dirty="0">
                <a:solidFill>
                  <a:srgbClr val="002060"/>
                </a:solidFill>
                <a:latin typeface="+mj-lt"/>
              </a:rPr>
              <a:t>, </a:t>
            </a:r>
            <a:r>
              <a:rPr lang="it-IT" i="1" dirty="0">
                <a:solidFill>
                  <a:srgbClr val="002060"/>
                </a:solidFill>
                <a:latin typeface="+mj-lt"/>
              </a:rPr>
              <a:t>p</a:t>
            </a:r>
            <a:r>
              <a:rPr lang="it-IT" i="1" dirty="0" smtClean="0">
                <a:solidFill>
                  <a:srgbClr val="002060"/>
                </a:solidFill>
                <a:latin typeface="+mj-lt"/>
              </a:rPr>
              <a:t>er </a:t>
            </a:r>
            <a:r>
              <a:rPr lang="it-IT" i="1" dirty="0">
                <a:solidFill>
                  <a:srgbClr val="002060"/>
                </a:solidFill>
                <a:latin typeface="+mj-lt"/>
              </a:rPr>
              <a:t>poter affrontare al meglio ogni singolo periodo nell’arco della vita della </a:t>
            </a:r>
            <a:r>
              <a:rPr lang="it-IT" i="1" dirty="0" smtClean="0">
                <a:solidFill>
                  <a:srgbClr val="002060"/>
                </a:solidFill>
                <a:latin typeface="+mj-lt"/>
              </a:rPr>
              <a:t>donna, è </a:t>
            </a:r>
            <a:r>
              <a:rPr lang="it-IT" i="1" dirty="0">
                <a:solidFill>
                  <a:srgbClr val="002060"/>
                </a:solidFill>
                <a:latin typeface="+mj-lt"/>
              </a:rPr>
              <a:t>necessario puntare prima di tutto alla</a:t>
            </a:r>
            <a:r>
              <a:rPr lang="it-IT" b="1" i="1" dirty="0">
                <a:solidFill>
                  <a:srgbClr val="002060"/>
                </a:solidFill>
                <a:latin typeface="+mj-lt"/>
              </a:rPr>
              <a:t> </a:t>
            </a:r>
            <a:r>
              <a:rPr lang="it-IT" b="1" i="1" dirty="0" smtClean="0">
                <a:solidFill>
                  <a:srgbClr val="990099"/>
                </a:solidFill>
                <a:latin typeface="+mj-lt"/>
              </a:rPr>
              <a:t>PREVENZIONE PRIMARIA</a:t>
            </a:r>
            <a:endParaRPr lang="it-IT" i="1" dirty="0" smtClean="0">
              <a:solidFill>
                <a:srgbClr val="002060"/>
              </a:solidFill>
              <a:latin typeface="+mj-lt"/>
            </a:endParaRPr>
          </a:p>
          <a:p>
            <a:pPr algn="just">
              <a:defRPr/>
            </a:pPr>
            <a:endParaRPr lang="it-IT" i="1" dirty="0">
              <a:solidFill>
                <a:srgbClr val="002060"/>
              </a:solidFill>
              <a:latin typeface="+mj-lt"/>
            </a:endParaRPr>
          </a:p>
          <a:p>
            <a:pPr algn="just"/>
            <a:r>
              <a:rPr lang="en-GB" i="1" dirty="0">
                <a:solidFill>
                  <a:srgbClr val="002060"/>
                </a:solidFill>
                <a:latin typeface="+mj-lt"/>
              </a:rPr>
              <a:t>L</a:t>
            </a:r>
            <a:r>
              <a:rPr lang="en-GB" i="1" dirty="0" smtClean="0">
                <a:solidFill>
                  <a:srgbClr val="002060"/>
                </a:solidFill>
                <a:latin typeface="+mj-lt"/>
              </a:rPr>
              <a:t>a </a:t>
            </a:r>
            <a:r>
              <a:rPr lang="en-GB" i="1" dirty="0" err="1">
                <a:solidFill>
                  <a:srgbClr val="002060"/>
                </a:solidFill>
                <a:latin typeface="+mj-lt"/>
              </a:rPr>
              <a:t>particolare</a:t>
            </a:r>
            <a:r>
              <a:rPr lang="en-GB" i="1" dirty="0">
                <a:solidFill>
                  <a:srgbClr val="002060"/>
                </a:solidFill>
                <a:latin typeface="+mj-lt"/>
              </a:rPr>
              <a:t> </a:t>
            </a:r>
            <a:r>
              <a:rPr lang="en-GB" i="1" dirty="0" err="1">
                <a:solidFill>
                  <a:srgbClr val="002060"/>
                </a:solidFill>
                <a:latin typeface="+mj-lt"/>
              </a:rPr>
              <a:t>attenzione</a:t>
            </a:r>
            <a:r>
              <a:rPr lang="en-GB" i="1" dirty="0">
                <a:solidFill>
                  <a:srgbClr val="002060"/>
                </a:solidFill>
                <a:latin typeface="+mj-lt"/>
              </a:rPr>
              <a:t> </a:t>
            </a:r>
            <a:r>
              <a:rPr lang="en-GB" b="1" i="1" dirty="0" err="1">
                <a:solidFill>
                  <a:srgbClr val="990099"/>
                </a:solidFill>
                <a:latin typeface="+mj-lt"/>
              </a:rPr>
              <a:t>sulla</a:t>
            </a:r>
            <a:r>
              <a:rPr lang="en-GB" b="1" i="1" dirty="0">
                <a:solidFill>
                  <a:srgbClr val="990099"/>
                </a:solidFill>
                <a:latin typeface="+mj-lt"/>
              </a:rPr>
              <a:t> salute </a:t>
            </a:r>
            <a:r>
              <a:rPr lang="en-GB" b="1" i="1" dirty="0" err="1">
                <a:solidFill>
                  <a:srgbClr val="990099"/>
                </a:solidFill>
                <a:latin typeface="+mj-lt"/>
              </a:rPr>
              <a:t>della</a:t>
            </a:r>
            <a:r>
              <a:rPr lang="en-GB" b="1" i="1" dirty="0">
                <a:solidFill>
                  <a:srgbClr val="990099"/>
                </a:solidFill>
                <a:latin typeface="+mj-lt"/>
              </a:rPr>
              <a:t> </a:t>
            </a:r>
            <a:r>
              <a:rPr lang="en-GB" b="1" i="1" dirty="0" err="1">
                <a:solidFill>
                  <a:srgbClr val="990099"/>
                </a:solidFill>
                <a:latin typeface="+mj-lt"/>
              </a:rPr>
              <a:t>popolazione</a:t>
            </a:r>
            <a:r>
              <a:rPr lang="en-GB" b="1" i="1" dirty="0">
                <a:solidFill>
                  <a:srgbClr val="990099"/>
                </a:solidFill>
                <a:latin typeface="+mj-lt"/>
              </a:rPr>
              <a:t> </a:t>
            </a:r>
            <a:r>
              <a:rPr lang="en-GB" b="1" i="1" dirty="0" err="1">
                <a:solidFill>
                  <a:srgbClr val="990099"/>
                </a:solidFill>
                <a:latin typeface="+mj-lt"/>
              </a:rPr>
              <a:t>femminile</a:t>
            </a:r>
            <a:r>
              <a:rPr lang="en-GB" b="1" i="1" dirty="0">
                <a:solidFill>
                  <a:srgbClr val="002060"/>
                </a:solidFill>
                <a:latin typeface="+mj-lt"/>
              </a:rPr>
              <a:t>, </a:t>
            </a:r>
            <a:r>
              <a:rPr lang="en-GB" i="1" dirty="0" err="1">
                <a:solidFill>
                  <a:srgbClr val="002060"/>
                </a:solidFill>
                <a:latin typeface="+mj-lt"/>
              </a:rPr>
              <a:t>dall’infanzia</a:t>
            </a:r>
            <a:r>
              <a:rPr lang="en-GB" i="1" dirty="0">
                <a:solidFill>
                  <a:srgbClr val="002060"/>
                </a:solidFill>
                <a:latin typeface="+mj-lt"/>
              </a:rPr>
              <a:t> per </a:t>
            </a:r>
            <a:r>
              <a:rPr lang="en-GB" i="1" dirty="0" err="1">
                <a:solidFill>
                  <a:srgbClr val="002060"/>
                </a:solidFill>
                <a:latin typeface="+mj-lt"/>
              </a:rPr>
              <a:t>tutto</a:t>
            </a:r>
            <a:r>
              <a:rPr lang="en-GB" i="1" dirty="0">
                <a:solidFill>
                  <a:srgbClr val="002060"/>
                </a:solidFill>
                <a:latin typeface="+mj-lt"/>
              </a:rPr>
              <a:t> </a:t>
            </a:r>
            <a:r>
              <a:rPr lang="en-GB" i="1" dirty="0" err="1">
                <a:solidFill>
                  <a:srgbClr val="002060"/>
                </a:solidFill>
                <a:latin typeface="+mj-lt"/>
              </a:rPr>
              <a:t>il</a:t>
            </a:r>
            <a:r>
              <a:rPr lang="en-GB" i="1" dirty="0">
                <a:solidFill>
                  <a:srgbClr val="002060"/>
                </a:solidFill>
                <a:latin typeface="+mj-lt"/>
              </a:rPr>
              <a:t> </a:t>
            </a:r>
            <a:r>
              <a:rPr lang="en-GB" i="1" dirty="0" err="1">
                <a:solidFill>
                  <a:srgbClr val="002060"/>
                </a:solidFill>
                <a:latin typeface="+mj-lt"/>
              </a:rPr>
              <a:t>periodo</a:t>
            </a:r>
            <a:r>
              <a:rPr lang="en-GB" i="1" dirty="0">
                <a:solidFill>
                  <a:srgbClr val="002060"/>
                </a:solidFill>
                <a:latin typeface="+mj-lt"/>
              </a:rPr>
              <a:t> fertile e </a:t>
            </a:r>
            <a:r>
              <a:rPr lang="en-GB" i="1" dirty="0" err="1">
                <a:solidFill>
                  <a:srgbClr val="002060"/>
                </a:solidFill>
                <a:latin typeface="+mj-lt"/>
              </a:rPr>
              <a:t>dopo</a:t>
            </a:r>
            <a:r>
              <a:rPr lang="en-GB" i="1" dirty="0">
                <a:solidFill>
                  <a:srgbClr val="002060"/>
                </a:solidFill>
                <a:latin typeface="+mj-lt"/>
              </a:rPr>
              <a:t> la </a:t>
            </a:r>
            <a:r>
              <a:rPr lang="en-GB" i="1" dirty="0" err="1">
                <a:solidFill>
                  <a:srgbClr val="002060"/>
                </a:solidFill>
                <a:latin typeface="+mj-lt"/>
              </a:rPr>
              <a:t>menopausa</a:t>
            </a:r>
            <a:r>
              <a:rPr lang="en-GB" i="1" dirty="0">
                <a:solidFill>
                  <a:srgbClr val="002060"/>
                </a:solidFill>
                <a:latin typeface="+mj-lt"/>
              </a:rPr>
              <a:t>, </a:t>
            </a:r>
            <a:r>
              <a:rPr lang="en-GB" i="1" dirty="0" err="1">
                <a:solidFill>
                  <a:srgbClr val="002060"/>
                </a:solidFill>
                <a:latin typeface="+mj-lt"/>
              </a:rPr>
              <a:t>dovrebbe</a:t>
            </a:r>
            <a:r>
              <a:rPr lang="en-GB" i="1" dirty="0">
                <a:solidFill>
                  <a:srgbClr val="002060"/>
                </a:solidFill>
                <a:latin typeface="+mj-lt"/>
              </a:rPr>
              <a:t> </a:t>
            </a:r>
            <a:r>
              <a:rPr lang="en-GB" i="1" dirty="0" err="1">
                <a:solidFill>
                  <a:srgbClr val="002060"/>
                </a:solidFill>
                <a:latin typeface="+mj-lt"/>
              </a:rPr>
              <a:t>diventare</a:t>
            </a:r>
            <a:r>
              <a:rPr lang="en-GB" i="1" dirty="0">
                <a:solidFill>
                  <a:srgbClr val="002060"/>
                </a:solidFill>
                <a:latin typeface="+mj-lt"/>
              </a:rPr>
              <a:t> </a:t>
            </a:r>
            <a:r>
              <a:rPr lang="en-GB" i="1" dirty="0" err="1">
                <a:solidFill>
                  <a:srgbClr val="002060"/>
                </a:solidFill>
                <a:latin typeface="+mj-lt"/>
              </a:rPr>
              <a:t>oggetto</a:t>
            </a:r>
            <a:r>
              <a:rPr lang="en-GB" i="1" dirty="0">
                <a:solidFill>
                  <a:srgbClr val="002060"/>
                </a:solidFill>
                <a:latin typeface="+mj-lt"/>
              </a:rPr>
              <a:t> di </a:t>
            </a:r>
            <a:r>
              <a:rPr lang="en-GB" b="1" i="1" dirty="0" smtClean="0">
                <a:solidFill>
                  <a:srgbClr val="002060"/>
                </a:solidFill>
                <a:latin typeface="+mj-lt"/>
              </a:rPr>
              <a:t>INTERVENTI EDUCAZIONALI</a:t>
            </a:r>
            <a:r>
              <a:rPr lang="en-GB" i="1" dirty="0" smtClean="0">
                <a:solidFill>
                  <a:srgbClr val="002060"/>
                </a:solidFill>
                <a:latin typeface="+mj-lt"/>
              </a:rPr>
              <a:t>, </a:t>
            </a:r>
            <a:r>
              <a:rPr lang="en-GB" b="1" i="1" dirty="0" smtClean="0">
                <a:solidFill>
                  <a:srgbClr val="002060"/>
                </a:solidFill>
                <a:latin typeface="+mj-lt"/>
              </a:rPr>
              <a:t>DI MONITORAGGIO E DI COUNSELLING</a:t>
            </a:r>
            <a:r>
              <a:rPr lang="en-GB" i="1" dirty="0" smtClean="0">
                <a:solidFill>
                  <a:srgbClr val="002060"/>
                </a:solidFill>
                <a:latin typeface="+mj-lt"/>
              </a:rPr>
              <a:t>. </a:t>
            </a:r>
          </a:p>
          <a:p>
            <a:pPr algn="just"/>
            <a:endParaRPr lang="en-GB" i="1" dirty="0">
              <a:solidFill>
                <a:srgbClr val="002060"/>
              </a:solidFill>
              <a:latin typeface="+mj-lt"/>
            </a:endParaRPr>
          </a:p>
          <a:p>
            <a:pPr algn="just"/>
            <a:r>
              <a:rPr lang="en-GB" i="1" dirty="0" err="1" smtClean="0">
                <a:solidFill>
                  <a:srgbClr val="002060"/>
                </a:solidFill>
                <a:latin typeface="+mj-lt"/>
              </a:rPr>
              <a:t>Affinchè</a:t>
            </a:r>
            <a:r>
              <a:rPr lang="en-GB" i="1" dirty="0" smtClean="0">
                <a:solidFill>
                  <a:srgbClr val="002060"/>
                </a:solidFill>
                <a:latin typeface="+mj-lt"/>
              </a:rPr>
              <a:t> </a:t>
            </a:r>
            <a:r>
              <a:rPr lang="en-GB" i="1" dirty="0" err="1">
                <a:solidFill>
                  <a:srgbClr val="002060"/>
                </a:solidFill>
                <a:latin typeface="+mj-lt"/>
              </a:rPr>
              <a:t>si</a:t>
            </a:r>
            <a:r>
              <a:rPr lang="en-GB" i="1" dirty="0">
                <a:solidFill>
                  <a:srgbClr val="002060"/>
                </a:solidFill>
                <a:latin typeface="+mj-lt"/>
              </a:rPr>
              <a:t> </a:t>
            </a:r>
            <a:r>
              <a:rPr lang="en-GB" i="1" dirty="0" err="1">
                <a:solidFill>
                  <a:srgbClr val="002060"/>
                </a:solidFill>
                <a:latin typeface="+mj-lt"/>
              </a:rPr>
              <a:t>realizzi</a:t>
            </a:r>
            <a:r>
              <a:rPr lang="en-GB" i="1" dirty="0">
                <a:solidFill>
                  <a:srgbClr val="002060"/>
                </a:solidFill>
                <a:latin typeface="+mj-lt"/>
              </a:rPr>
              <a:t> </a:t>
            </a:r>
            <a:r>
              <a:rPr lang="en-GB" i="1" dirty="0" err="1">
                <a:solidFill>
                  <a:srgbClr val="002060"/>
                </a:solidFill>
                <a:latin typeface="+mj-lt"/>
              </a:rPr>
              <a:t>tutto</a:t>
            </a:r>
            <a:r>
              <a:rPr lang="en-GB" i="1" dirty="0">
                <a:solidFill>
                  <a:srgbClr val="002060"/>
                </a:solidFill>
                <a:latin typeface="+mj-lt"/>
              </a:rPr>
              <a:t> </a:t>
            </a:r>
            <a:r>
              <a:rPr lang="en-GB" i="1" dirty="0" err="1">
                <a:solidFill>
                  <a:srgbClr val="002060"/>
                </a:solidFill>
                <a:latin typeface="+mj-lt"/>
              </a:rPr>
              <a:t>ciò</a:t>
            </a:r>
            <a:r>
              <a:rPr lang="en-GB" i="1" dirty="0">
                <a:solidFill>
                  <a:srgbClr val="002060"/>
                </a:solidFill>
                <a:latin typeface="+mj-lt"/>
              </a:rPr>
              <a:t> è </a:t>
            </a:r>
            <a:r>
              <a:rPr lang="en-GB" i="1" dirty="0" err="1">
                <a:solidFill>
                  <a:srgbClr val="002060"/>
                </a:solidFill>
                <a:latin typeface="+mj-lt"/>
              </a:rPr>
              <a:t>necessario</a:t>
            </a:r>
            <a:r>
              <a:rPr lang="en-GB" i="1" dirty="0">
                <a:solidFill>
                  <a:srgbClr val="002060"/>
                </a:solidFill>
                <a:latin typeface="+mj-lt"/>
              </a:rPr>
              <a:t> un </a:t>
            </a:r>
            <a:r>
              <a:rPr lang="en-GB" i="1" dirty="0" err="1">
                <a:solidFill>
                  <a:srgbClr val="002060"/>
                </a:solidFill>
                <a:latin typeface="+mj-lt"/>
              </a:rPr>
              <a:t>grande</a:t>
            </a:r>
            <a:r>
              <a:rPr lang="en-GB" i="1" dirty="0">
                <a:solidFill>
                  <a:srgbClr val="002060"/>
                </a:solidFill>
                <a:latin typeface="+mj-lt"/>
              </a:rPr>
              <a:t> </a:t>
            </a:r>
            <a:r>
              <a:rPr lang="en-GB" i="1" dirty="0" err="1">
                <a:solidFill>
                  <a:srgbClr val="002060"/>
                </a:solidFill>
                <a:latin typeface="+mj-lt"/>
              </a:rPr>
              <a:t>sforzo</a:t>
            </a:r>
            <a:r>
              <a:rPr lang="en-GB" i="1" dirty="0">
                <a:solidFill>
                  <a:srgbClr val="002060"/>
                </a:solidFill>
                <a:latin typeface="+mj-lt"/>
              </a:rPr>
              <a:t> di </a:t>
            </a:r>
            <a:r>
              <a:rPr lang="en-GB" b="1" i="1" dirty="0" smtClean="0">
                <a:solidFill>
                  <a:srgbClr val="990099"/>
                </a:solidFill>
                <a:latin typeface="+mj-lt"/>
              </a:rPr>
              <a:t>EMPOWERMENT </a:t>
            </a:r>
            <a:r>
              <a:rPr lang="en-GB" i="1" dirty="0" smtClean="0">
                <a:solidFill>
                  <a:srgbClr val="002060"/>
                </a:solidFill>
                <a:latin typeface="+mj-lt"/>
              </a:rPr>
              <a:t>da </a:t>
            </a:r>
            <a:r>
              <a:rPr lang="en-GB" i="1" dirty="0">
                <a:solidFill>
                  <a:srgbClr val="002060"/>
                </a:solidFill>
                <a:latin typeface="+mj-lt"/>
              </a:rPr>
              <a:t>parte </a:t>
            </a:r>
            <a:r>
              <a:rPr lang="en-GB" i="1" dirty="0" err="1">
                <a:solidFill>
                  <a:srgbClr val="002060"/>
                </a:solidFill>
                <a:latin typeface="+mj-lt"/>
              </a:rPr>
              <a:t>delle</a:t>
            </a:r>
            <a:r>
              <a:rPr lang="en-GB" i="1" dirty="0">
                <a:solidFill>
                  <a:srgbClr val="002060"/>
                </a:solidFill>
                <a:latin typeface="+mj-lt"/>
              </a:rPr>
              <a:t> </a:t>
            </a:r>
            <a:r>
              <a:rPr lang="en-GB" i="1" dirty="0" err="1">
                <a:solidFill>
                  <a:srgbClr val="002060"/>
                </a:solidFill>
                <a:latin typeface="+mj-lt"/>
              </a:rPr>
              <a:t>donne</a:t>
            </a:r>
            <a:r>
              <a:rPr lang="en-GB" i="1" dirty="0">
                <a:solidFill>
                  <a:srgbClr val="002060"/>
                </a:solidFill>
                <a:latin typeface="+mj-lt"/>
              </a:rPr>
              <a:t> </a:t>
            </a:r>
            <a:r>
              <a:rPr lang="en-GB" i="1" dirty="0" err="1" smtClean="0">
                <a:solidFill>
                  <a:srgbClr val="002060"/>
                </a:solidFill>
                <a:latin typeface="+mj-lt"/>
              </a:rPr>
              <a:t>stesse</a:t>
            </a:r>
            <a:r>
              <a:rPr lang="en-GB" i="1" dirty="0" smtClean="0">
                <a:solidFill>
                  <a:srgbClr val="002060"/>
                </a:solidFill>
                <a:latin typeface="+mj-lt"/>
              </a:rPr>
              <a:t>.</a:t>
            </a:r>
            <a:endParaRPr lang="en-GB" i="1" dirty="0">
              <a:solidFill>
                <a:srgbClr val="002060"/>
              </a:solidFill>
              <a:latin typeface="+mj-lt"/>
            </a:endParaRPr>
          </a:p>
        </p:txBody>
      </p:sp>
      <p:pic>
        <p:nvPicPr>
          <p:cNvPr id="1026" name="Picture 2" descr="https://www.sanfrancescopatronoditalia.it/cache/formato-articolo/letteraaldirettore-padreenzofortunato-assisi-202005191100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089" y="3347041"/>
            <a:ext cx="4553081" cy="3414811"/>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5231003" y="6085125"/>
            <a:ext cx="6688854" cy="670997"/>
          </a:xfrm>
        </p:spPr>
        <p:txBody>
          <a:bodyPr>
            <a:normAutofit/>
          </a:bodyPr>
          <a:lstStyle/>
          <a:p>
            <a:pPr algn="r"/>
            <a:r>
              <a:rPr lang="it-IT" sz="3200" b="1" i="1" dirty="0">
                <a:solidFill>
                  <a:srgbClr val="002060"/>
                </a:solidFill>
              </a:rPr>
              <a:t>Grazie per l’attenzione!</a:t>
            </a:r>
          </a:p>
        </p:txBody>
      </p:sp>
    </p:spTree>
    <p:extLst>
      <p:ext uri="{BB962C8B-B14F-4D97-AF65-F5344CB8AC3E}">
        <p14:creationId xmlns:p14="http://schemas.microsoft.com/office/powerpoint/2010/main" val="732829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16475" y="2923187"/>
            <a:ext cx="3051959" cy="611557"/>
          </a:xfrm>
        </p:spPr>
        <p:txBody>
          <a:bodyPr>
            <a:noAutofit/>
          </a:bodyPr>
          <a:lstStyle/>
          <a:p>
            <a:pPr marL="342900" indent="-342900">
              <a:buFont typeface="Wingdings" panose="05000000000000000000" pitchFamily="2" charset="2"/>
              <a:buChar char="q"/>
            </a:pPr>
            <a:r>
              <a:rPr lang="it-IT" sz="2000" dirty="0">
                <a:solidFill>
                  <a:schemeClr val="accent5">
                    <a:lumMod val="50000"/>
                  </a:schemeClr>
                </a:solidFill>
              </a:rPr>
              <a:t>Accrescimento somatico</a:t>
            </a:r>
            <a:r>
              <a:rPr lang="it-IT" sz="2000" dirty="0"/>
              <a:t/>
            </a:r>
            <a:br>
              <a:rPr lang="it-IT" sz="2000" dirty="0"/>
            </a:br>
            <a:endParaRPr lang="it-IT" sz="2000" dirty="0"/>
          </a:p>
        </p:txBody>
      </p:sp>
      <p:sp>
        <p:nvSpPr>
          <p:cNvPr id="3" name="CasellaDiTesto 2"/>
          <p:cNvSpPr txBox="1"/>
          <p:nvPr/>
        </p:nvSpPr>
        <p:spPr>
          <a:xfrm>
            <a:off x="5998029" y="1788229"/>
            <a:ext cx="6019799" cy="646331"/>
          </a:xfrm>
          <a:prstGeom prst="rect">
            <a:avLst/>
          </a:prstGeom>
          <a:noFill/>
        </p:spPr>
        <p:txBody>
          <a:bodyPr wrap="square" rtlCol="0">
            <a:spAutoFit/>
          </a:bodyPr>
          <a:lstStyle/>
          <a:p>
            <a:pPr algn="just"/>
            <a:r>
              <a:rPr lang="it-IT" b="1" dirty="0" smtClean="0">
                <a:solidFill>
                  <a:schemeClr val="accent1">
                    <a:lumMod val="50000"/>
                  </a:schemeClr>
                </a:solidFill>
                <a:latin typeface="+mj-lt"/>
              </a:rPr>
              <a:t>In riferimento ai fabbisogni </a:t>
            </a:r>
            <a:r>
              <a:rPr lang="it-IT" b="1" dirty="0">
                <a:solidFill>
                  <a:schemeClr val="accent1">
                    <a:lumMod val="50000"/>
                  </a:schemeClr>
                </a:solidFill>
                <a:latin typeface="+mj-lt"/>
              </a:rPr>
              <a:t>nutrizionali in età pediatrica, </a:t>
            </a:r>
            <a:endParaRPr lang="it-IT" b="1" dirty="0">
              <a:solidFill>
                <a:schemeClr val="accent1">
                  <a:lumMod val="50000"/>
                </a:schemeClr>
              </a:solidFill>
              <a:latin typeface="+mj-lt"/>
            </a:endParaRPr>
          </a:p>
          <a:p>
            <a:pPr algn="just"/>
            <a:r>
              <a:rPr lang="it-IT" b="1" dirty="0" smtClean="0">
                <a:solidFill>
                  <a:schemeClr val="accent1">
                    <a:lumMod val="50000"/>
                  </a:schemeClr>
                </a:solidFill>
                <a:latin typeface="+mj-lt"/>
              </a:rPr>
              <a:t>la </a:t>
            </a:r>
            <a:r>
              <a:rPr lang="it-IT" b="1" dirty="0" smtClean="0">
                <a:solidFill>
                  <a:schemeClr val="accent1">
                    <a:lumMod val="50000"/>
                  </a:schemeClr>
                </a:solidFill>
                <a:latin typeface="+mj-lt"/>
              </a:rPr>
              <a:t>DIETA dovrà </a:t>
            </a:r>
            <a:r>
              <a:rPr lang="it-IT" b="1" dirty="0">
                <a:solidFill>
                  <a:schemeClr val="accent1">
                    <a:lumMod val="50000"/>
                  </a:schemeClr>
                </a:solidFill>
                <a:latin typeface="+mj-lt"/>
              </a:rPr>
              <a:t>soddisfare tre principali esigenze </a:t>
            </a:r>
            <a:r>
              <a:rPr lang="it-IT" b="1" dirty="0" smtClean="0">
                <a:solidFill>
                  <a:schemeClr val="accent1">
                    <a:lumMod val="50000"/>
                  </a:schemeClr>
                </a:solidFill>
                <a:latin typeface="+mj-lt"/>
              </a:rPr>
              <a:t>fondamentali:</a:t>
            </a:r>
            <a:endParaRPr lang="it-IT" b="1" dirty="0">
              <a:solidFill>
                <a:schemeClr val="accent1">
                  <a:lumMod val="50000"/>
                </a:schemeClr>
              </a:solidFill>
              <a:latin typeface="+mj-lt"/>
            </a:endParaRPr>
          </a:p>
        </p:txBody>
      </p:sp>
      <p:sp>
        <p:nvSpPr>
          <p:cNvPr id="5" name="CasellaDiTesto 4"/>
          <p:cNvSpPr txBox="1"/>
          <p:nvPr/>
        </p:nvSpPr>
        <p:spPr>
          <a:xfrm>
            <a:off x="6416475" y="3538490"/>
            <a:ext cx="4643252" cy="677108"/>
          </a:xfrm>
          <a:prstGeom prst="rect">
            <a:avLst/>
          </a:prstGeom>
          <a:noFill/>
        </p:spPr>
        <p:txBody>
          <a:bodyPr wrap="square" rtlCol="0">
            <a:spAutoFit/>
          </a:bodyPr>
          <a:lstStyle/>
          <a:p>
            <a:pPr marL="285750" indent="-285750">
              <a:buFont typeface="Wingdings" panose="05000000000000000000" pitchFamily="2" charset="2"/>
              <a:buChar char="q"/>
            </a:pPr>
            <a:r>
              <a:rPr lang="it-IT" sz="2000" dirty="0">
                <a:solidFill>
                  <a:schemeClr val="accent5">
                    <a:lumMod val="50000"/>
                  </a:schemeClr>
                </a:solidFill>
                <a:latin typeface="+mj-lt"/>
              </a:rPr>
              <a:t>Sviluppo neuropsicologico ottimale</a:t>
            </a:r>
            <a:r>
              <a:rPr lang="it-IT" dirty="0"/>
              <a:t/>
            </a:r>
            <a:br>
              <a:rPr lang="it-IT" dirty="0"/>
            </a:br>
            <a:endParaRPr lang="it-IT" dirty="0"/>
          </a:p>
        </p:txBody>
      </p:sp>
      <p:sp>
        <p:nvSpPr>
          <p:cNvPr id="6" name="CasellaDiTesto 5"/>
          <p:cNvSpPr txBox="1"/>
          <p:nvPr/>
        </p:nvSpPr>
        <p:spPr>
          <a:xfrm>
            <a:off x="6416475" y="4215598"/>
            <a:ext cx="5798127" cy="984885"/>
          </a:xfrm>
          <a:prstGeom prst="rect">
            <a:avLst/>
          </a:prstGeom>
          <a:noFill/>
        </p:spPr>
        <p:txBody>
          <a:bodyPr wrap="square" rtlCol="0">
            <a:spAutoFit/>
          </a:bodyPr>
          <a:lstStyle/>
          <a:p>
            <a:pPr marL="285750" indent="-285750">
              <a:buFont typeface="Wingdings" panose="05000000000000000000" pitchFamily="2" charset="2"/>
              <a:buChar char="q"/>
            </a:pPr>
            <a:r>
              <a:rPr lang="it-IT" sz="2000" dirty="0">
                <a:solidFill>
                  <a:schemeClr val="accent5">
                    <a:lumMod val="50000"/>
                  </a:schemeClr>
                </a:solidFill>
                <a:latin typeface="+mj-lt"/>
              </a:rPr>
              <a:t>Mantenimento dello stato di salute nel breve, </a:t>
            </a:r>
          </a:p>
          <a:p>
            <a:r>
              <a:rPr lang="it-IT" sz="2000" dirty="0">
                <a:solidFill>
                  <a:schemeClr val="accent5">
                    <a:lumMod val="50000"/>
                  </a:schemeClr>
                </a:solidFill>
                <a:latin typeface="+mj-lt"/>
              </a:rPr>
              <a:t>     medio e lungo termine</a:t>
            </a:r>
          </a:p>
          <a:p>
            <a:endParaRPr lang="it-IT" dirty="0"/>
          </a:p>
        </p:txBody>
      </p:sp>
      <p:pic>
        <p:nvPicPr>
          <p:cNvPr id="9" name="Immagine 8"/>
          <p:cNvPicPr>
            <a:picLocks noChangeAspect="1"/>
          </p:cNvPicPr>
          <p:nvPr/>
        </p:nvPicPr>
        <p:blipFill>
          <a:blip r:embed="rId3"/>
          <a:stretch>
            <a:fillRect/>
          </a:stretch>
        </p:blipFill>
        <p:spPr>
          <a:xfrm>
            <a:off x="2048725" y="2923187"/>
            <a:ext cx="2163833" cy="3084613"/>
          </a:xfrm>
          <a:prstGeom prst="rect">
            <a:avLst/>
          </a:prstGeom>
          <a:ln>
            <a:solidFill>
              <a:srgbClr val="002060"/>
            </a:solidFill>
          </a:ln>
        </p:spPr>
      </p:pic>
      <p:pic>
        <p:nvPicPr>
          <p:cNvPr id="10" name="Immagine 9"/>
          <p:cNvPicPr>
            <a:picLocks noChangeAspect="1"/>
          </p:cNvPicPr>
          <p:nvPr/>
        </p:nvPicPr>
        <p:blipFill>
          <a:blip r:embed="rId4"/>
          <a:stretch>
            <a:fillRect/>
          </a:stretch>
        </p:blipFill>
        <p:spPr>
          <a:xfrm>
            <a:off x="1726533" y="596235"/>
            <a:ext cx="2486025" cy="1838325"/>
          </a:xfrm>
          <a:prstGeom prst="rect">
            <a:avLst/>
          </a:prstGeom>
        </p:spPr>
      </p:pic>
    </p:spTree>
    <p:extLst>
      <p:ext uri="{BB962C8B-B14F-4D97-AF65-F5344CB8AC3E}">
        <p14:creationId xmlns:p14="http://schemas.microsoft.com/office/powerpoint/2010/main" val="1144724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132" t="16842" r="34698" b="23275"/>
          <a:stretch/>
        </p:blipFill>
        <p:spPr bwMode="auto">
          <a:xfrm>
            <a:off x="474378" y="531110"/>
            <a:ext cx="5012352" cy="3737838"/>
          </a:xfrm>
          <a:prstGeom prst="rect">
            <a:avLst/>
          </a:prstGeom>
          <a:noFill/>
          <a:ln w="19050">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05" t="22924" r="26974" b="22105"/>
          <a:stretch/>
        </p:blipFill>
        <p:spPr bwMode="auto">
          <a:xfrm>
            <a:off x="5758426" y="520224"/>
            <a:ext cx="5588948" cy="3737838"/>
          </a:xfrm>
          <a:prstGeom prst="rect">
            <a:avLst/>
          </a:prstGeom>
          <a:noFill/>
          <a:ln w="19050">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 name="Immagine 2"/>
          <p:cNvPicPr>
            <a:picLocks noChangeAspect="1"/>
          </p:cNvPicPr>
          <p:nvPr/>
        </p:nvPicPr>
        <p:blipFill>
          <a:blip r:embed="rId5"/>
          <a:stretch>
            <a:fillRect/>
          </a:stretch>
        </p:blipFill>
        <p:spPr>
          <a:xfrm>
            <a:off x="3169666" y="679465"/>
            <a:ext cx="5852667" cy="5499069"/>
          </a:xfrm>
          <a:prstGeom prst="rect">
            <a:avLst/>
          </a:prstGeom>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2701" y="4439682"/>
            <a:ext cx="1634218" cy="232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49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70C0"/>
          </a:solidFill>
        </p:spPr>
        <p:txBody>
          <a:bodyPr>
            <a:normAutofit/>
          </a:bodyPr>
          <a:lstStyle/>
          <a:p>
            <a:pPr algn="ctr"/>
            <a:r>
              <a:rPr lang="it-IT" sz="4000" dirty="0">
                <a:solidFill>
                  <a:schemeClr val="bg1"/>
                </a:solidFill>
                <a:latin typeface="+mn-lt"/>
              </a:rPr>
              <a:t>Infanzia</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193" b="48184"/>
          <a:stretch/>
        </p:blipFill>
        <p:spPr bwMode="auto">
          <a:xfrm>
            <a:off x="1411867" y="2547403"/>
            <a:ext cx="9572083" cy="3260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a:extLst>
              <a:ext uri="{FF2B5EF4-FFF2-40B4-BE49-F238E27FC236}">
                <a16:creationId xmlns:a16="http://schemas.microsoft.com/office/drawing/2014/main" id="{803CA7D7-92D8-48D6-8C4F-BA9B0A340B74}"/>
              </a:ext>
            </a:extLst>
          </p:cNvPr>
          <p:cNvSpPr/>
          <p:nvPr/>
        </p:nvSpPr>
        <p:spPr>
          <a:xfrm>
            <a:off x="2038350" y="3314700"/>
            <a:ext cx="8591550" cy="323854"/>
          </a:xfrm>
          <a:prstGeom prst="rect">
            <a:avLst/>
          </a:prstGeom>
          <a:noFill/>
          <a:ln w="38100">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rgbClr val="990099"/>
                </a:solidFill>
              </a:ln>
              <a:noFill/>
            </a:endParaRPr>
          </a:p>
        </p:txBody>
      </p:sp>
      <p:sp>
        <p:nvSpPr>
          <p:cNvPr id="5" name="Rettangolo 4"/>
          <p:cNvSpPr/>
          <p:nvPr/>
        </p:nvSpPr>
        <p:spPr>
          <a:xfrm>
            <a:off x="1461455" y="6132106"/>
            <a:ext cx="10231435" cy="461665"/>
          </a:xfrm>
          <a:prstGeom prst="rect">
            <a:avLst/>
          </a:prstGeom>
        </p:spPr>
        <p:txBody>
          <a:bodyPr wrap="square">
            <a:spAutoFit/>
          </a:bodyPr>
          <a:lstStyle/>
          <a:p>
            <a:pPr algn="r"/>
            <a:r>
              <a:rPr lang="it-IT" sz="1200" dirty="0">
                <a:solidFill>
                  <a:srgbClr val="002060"/>
                </a:solidFill>
              </a:rPr>
              <a:t>Società Italiana di Nutrizione Umana-SINU, 2014</a:t>
            </a:r>
          </a:p>
          <a:p>
            <a:pPr algn="r"/>
            <a:r>
              <a:rPr lang="it-IT" sz="1200" dirty="0">
                <a:solidFill>
                  <a:srgbClr val="002060"/>
                </a:solidFill>
              </a:rPr>
              <a:t>LARN – Livelli di assunzione di riferimento per la popolazione italiana: </a:t>
            </a:r>
            <a:r>
              <a:rPr lang="it-IT" sz="1200" dirty="0" smtClean="0">
                <a:solidFill>
                  <a:srgbClr val="002060"/>
                </a:solidFill>
              </a:rPr>
              <a:t>MINERALI</a:t>
            </a:r>
            <a:endParaRPr lang="it-IT" sz="1200" dirty="0">
              <a:solidFill>
                <a:srgbClr val="002060"/>
              </a:solidFill>
            </a:endParaRPr>
          </a:p>
        </p:txBody>
      </p:sp>
    </p:spTree>
    <p:extLst>
      <p:ext uri="{BB962C8B-B14F-4D97-AF65-F5344CB8AC3E}">
        <p14:creationId xmlns:p14="http://schemas.microsoft.com/office/powerpoint/2010/main" val="299475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179135" y="217169"/>
            <a:ext cx="6298855" cy="13351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dirty="0"/>
          </a:p>
          <a:p>
            <a:pPr algn="ctr"/>
            <a:r>
              <a:rPr lang="it-IT" sz="2400" dirty="0"/>
              <a:t>Infanzia</a:t>
            </a:r>
          </a:p>
          <a:p>
            <a:pPr algn="ctr"/>
            <a:endParaRPr lang="it-IT" sz="1200" dirty="0"/>
          </a:p>
          <a:p>
            <a:pPr algn="ctr"/>
            <a:r>
              <a:rPr lang="it-IT" sz="2000" b="1" dirty="0">
                <a:solidFill>
                  <a:schemeClr val="bg1"/>
                </a:solidFill>
              </a:rPr>
              <a:t>Integrazioni utili nel primo anno di vita</a:t>
            </a:r>
          </a:p>
          <a:p>
            <a:pPr algn="ctr"/>
            <a:endParaRPr lang="it-IT" sz="2400" dirty="0"/>
          </a:p>
        </p:txBody>
      </p:sp>
      <p:grpSp>
        <p:nvGrpSpPr>
          <p:cNvPr id="19" name="Gruppo 18"/>
          <p:cNvGrpSpPr/>
          <p:nvPr/>
        </p:nvGrpSpPr>
        <p:grpSpPr>
          <a:xfrm>
            <a:off x="47625" y="1734570"/>
            <a:ext cx="11940050" cy="1200329"/>
            <a:chOff x="0" y="1934595"/>
            <a:chExt cx="11940050" cy="1200329"/>
          </a:xfrm>
        </p:grpSpPr>
        <p:pic>
          <p:nvPicPr>
            <p:cNvPr id="2" name="Immagine 1"/>
            <p:cNvPicPr>
              <a:picLocks noChangeAspect="1"/>
            </p:cNvPicPr>
            <p:nvPr/>
          </p:nvPicPr>
          <p:blipFill>
            <a:blip r:embed="rId3"/>
            <a:stretch>
              <a:fillRect/>
            </a:stretch>
          </p:blipFill>
          <p:spPr>
            <a:xfrm>
              <a:off x="0" y="1934595"/>
              <a:ext cx="1945837" cy="1200329"/>
            </a:xfrm>
            <a:prstGeom prst="rect">
              <a:avLst/>
            </a:prstGeom>
          </p:spPr>
        </p:pic>
        <p:sp>
          <p:nvSpPr>
            <p:cNvPr id="7" name="Rettangolo 6"/>
            <p:cNvSpPr/>
            <p:nvPr/>
          </p:nvSpPr>
          <p:spPr>
            <a:xfrm>
              <a:off x="1998686" y="1953646"/>
              <a:ext cx="9941364" cy="1077218"/>
            </a:xfrm>
            <a:prstGeom prst="rect">
              <a:avLst/>
            </a:prstGeom>
          </p:spPr>
          <p:txBody>
            <a:bodyPr wrap="square">
              <a:spAutoFit/>
            </a:bodyPr>
            <a:lstStyle/>
            <a:p>
              <a:pPr algn="just"/>
              <a:r>
                <a:rPr lang="it-IT" sz="1600" dirty="0">
                  <a:solidFill>
                    <a:srgbClr val="002060"/>
                  </a:solidFill>
                </a:rPr>
                <a:t>Svolge un ruolo fondamentale nella sintesi epatica di alcuni fattori della coagulazione, interviene nel controllo dell’ossificazione mediante </a:t>
              </a:r>
              <a:r>
                <a:rPr lang="it-IT" sz="1600" dirty="0" err="1">
                  <a:solidFill>
                    <a:srgbClr val="002060"/>
                  </a:solidFill>
                </a:rPr>
                <a:t>osteocalcina</a:t>
              </a:r>
              <a:r>
                <a:rPr lang="it-IT" sz="1600" dirty="0">
                  <a:solidFill>
                    <a:srgbClr val="002060"/>
                  </a:solidFill>
                </a:rPr>
                <a:t> (proteina </a:t>
              </a:r>
              <a:r>
                <a:rPr lang="it-IT" sz="1600" dirty="0" err="1">
                  <a:solidFill>
                    <a:srgbClr val="002060"/>
                  </a:solidFill>
                </a:rPr>
                <a:t>vit</a:t>
              </a:r>
              <a:r>
                <a:rPr lang="it-IT" sz="1600" dirty="0">
                  <a:solidFill>
                    <a:srgbClr val="002060"/>
                  </a:solidFill>
                </a:rPr>
                <a:t> k dipendente). </a:t>
              </a:r>
            </a:p>
            <a:p>
              <a:pPr algn="just"/>
              <a:r>
                <a:rPr lang="it-IT" sz="1600" dirty="0">
                  <a:solidFill>
                    <a:srgbClr val="002060"/>
                  </a:solidFill>
                </a:rPr>
                <a:t>Il </a:t>
              </a:r>
              <a:r>
                <a:rPr lang="it-IT" sz="1600" b="1" dirty="0">
                  <a:solidFill>
                    <a:srgbClr val="002060"/>
                  </a:solidFill>
                </a:rPr>
                <a:t>neonato</a:t>
              </a:r>
              <a:r>
                <a:rPr lang="it-IT" sz="1600" dirty="0">
                  <a:solidFill>
                    <a:srgbClr val="002060"/>
                  </a:solidFill>
                </a:rPr>
                <a:t> risulta totalmente </a:t>
              </a:r>
              <a:r>
                <a:rPr lang="it-IT" sz="1600" b="1" dirty="0">
                  <a:solidFill>
                    <a:srgbClr val="002060"/>
                  </a:solidFill>
                </a:rPr>
                <a:t>dipendente</a:t>
              </a:r>
              <a:r>
                <a:rPr lang="it-IT" sz="1600" dirty="0">
                  <a:solidFill>
                    <a:srgbClr val="002060"/>
                  </a:solidFill>
                </a:rPr>
                <a:t> dagli </a:t>
              </a:r>
              <a:r>
                <a:rPr lang="it-IT" sz="1600" b="1" dirty="0">
                  <a:solidFill>
                    <a:srgbClr val="002060"/>
                  </a:solidFill>
                </a:rPr>
                <a:t>apporti esogeni di </a:t>
              </a:r>
              <a:r>
                <a:rPr lang="it-IT" sz="1600" b="1" dirty="0" err="1">
                  <a:solidFill>
                    <a:srgbClr val="002060"/>
                  </a:solidFill>
                </a:rPr>
                <a:t>fillochinone</a:t>
              </a:r>
              <a:r>
                <a:rPr lang="it-IT" sz="1600" dirty="0">
                  <a:solidFill>
                    <a:srgbClr val="002060"/>
                  </a:solidFill>
                </a:rPr>
                <a:t>. Il latte materno presenta un contenuto di </a:t>
              </a:r>
              <a:r>
                <a:rPr lang="it-IT" sz="1600" dirty="0" err="1">
                  <a:solidFill>
                    <a:srgbClr val="002060"/>
                  </a:solidFill>
                </a:rPr>
                <a:t>vit</a:t>
              </a:r>
              <a:r>
                <a:rPr lang="it-IT" sz="1600" dirty="0">
                  <a:solidFill>
                    <a:srgbClr val="002060"/>
                  </a:solidFill>
                </a:rPr>
                <a:t> k potenzialmente insufficiente a coprire i fabbisogni del neonato ( 1µg pro kg /die ) </a:t>
              </a:r>
            </a:p>
          </p:txBody>
        </p:sp>
      </p:grpSp>
      <p:grpSp>
        <p:nvGrpSpPr>
          <p:cNvPr id="18" name="Gruppo 17"/>
          <p:cNvGrpSpPr/>
          <p:nvPr/>
        </p:nvGrpSpPr>
        <p:grpSpPr>
          <a:xfrm>
            <a:off x="68092" y="3080412"/>
            <a:ext cx="11968705" cy="1087855"/>
            <a:chOff x="10632" y="3410209"/>
            <a:chExt cx="11823719" cy="1087855"/>
          </a:xfrm>
        </p:grpSpPr>
        <p:pic>
          <p:nvPicPr>
            <p:cNvPr id="8" name="Immagine 7"/>
            <p:cNvPicPr>
              <a:picLocks noChangeAspect="1"/>
            </p:cNvPicPr>
            <p:nvPr/>
          </p:nvPicPr>
          <p:blipFill>
            <a:blip r:embed="rId4"/>
            <a:stretch>
              <a:fillRect/>
            </a:stretch>
          </p:blipFill>
          <p:spPr>
            <a:xfrm>
              <a:off x="10632" y="3410209"/>
              <a:ext cx="1945837" cy="1061681"/>
            </a:xfrm>
            <a:prstGeom prst="rect">
              <a:avLst/>
            </a:prstGeom>
          </p:spPr>
        </p:pic>
        <p:sp>
          <p:nvSpPr>
            <p:cNvPr id="12" name="Rettangolo 11"/>
            <p:cNvSpPr/>
            <p:nvPr/>
          </p:nvSpPr>
          <p:spPr>
            <a:xfrm>
              <a:off x="1998686" y="3420846"/>
              <a:ext cx="9835665" cy="1077218"/>
            </a:xfrm>
            <a:prstGeom prst="rect">
              <a:avLst/>
            </a:prstGeom>
          </p:spPr>
          <p:txBody>
            <a:bodyPr wrap="square">
              <a:spAutoFit/>
            </a:bodyPr>
            <a:lstStyle/>
            <a:p>
              <a:pPr algn="just"/>
              <a:r>
                <a:rPr lang="it-IT" sz="1600" dirty="0">
                  <a:solidFill>
                    <a:schemeClr val="accent5">
                      <a:lumMod val="50000"/>
                    </a:schemeClr>
                  </a:solidFill>
                </a:rPr>
                <a:t>Svolge un ruolo essenziale nel metabolismo osseo, regolando l’assorbimento intestinale di calcio, la sintesi delle proteine che legano il calcio a livello dell’epitelio intestinale e la mobilizzazione di calcio e fosforo dall’osso.</a:t>
              </a:r>
            </a:p>
            <a:p>
              <a:pPr algn="just"/>
              <a:r>
                <a:rPr lang="it-IT" sz="1600" dirty="0">
                  <a:solidFill>
                    <a:schemeClr val="accent5">
                      <a:lumMod val="50000"/>
                    </a:schemeClr>
                  </a:solidFill>
                </a:rPr>
                <a:t>L</a:t>
              </a:r>
              <a:r>
                <a:rPr lang="it-IT" sz="1600" dirty="0">
                  <a:solidFill>
                    <a:srgbClr val="002060"/>
                  </a:solidFill>
                </a:rPr>
                <a:t>a supplementazione materna di 2000 </a:t>
              </a:r>
              <a:r>
                <a:rPr lang="it-IT" sz="1600" dirty="0" err="1">
                  <a:solidFill>
                    <a:srgbClr val="002060"/>
                  </a:solidFill>
                </a:rPr>
                <a:t>ui</a:t>
              </a:r>
              <a:r>
                <a:rPr lang="it-IT" sz="1600" dirty="0">
                  <a:solidFill>
                    <a:srgbClr val="002060"/>
                  </a:solidFill>
                </a:rPr>
                <a:t>/die risulta efficacie nel mantenere, durante i mesi invernali, livelli sierici adeguati di </a:t>
              </a:r>
              <a:r>
                <a:rPr lang="it-IT" sz="1600" dirty="0" err="1">
                  <a:solidFill>
                    <a:srgbClr val="002060"/>
                  </a:solidFill>
                </a:rPr>
                <a:t>vit</a:t>
              </a:r>
              <a:r>
                <a:rPr lang="it-IT" sz="1600" dirty="0">
                  <a:solidFill>
                    <a:srgbClr val="002060"/>
                  </a:solidFill>
                </a:rPr>
                <a:t> D nei lattanti al seno; stesso risultato è ottenuto </a:t>
              </a:r>
              <a:r>
                <a:rPr lang="it-IT" sz="1600" b="1" dirty="0">
                  <a:solidFill>
                    <a:srgbClr val="002060"/>
                  </a:solidFill>
                </a:rPr>
                <a:t>con la supplementazione al lattante di 400 </a:t>
              </a:r>
              <a:r>
                <a:rPr lang="it-IT" sz="1600" b="1" dirty="0" err="1">
                  <a:solidFill>
                    <a:srgbClr val="002060"/>
                  </a:solidFill>
                </a:rPr>
                <a:t>ui</a:t>
              </a:r>
              <a:r>
                <a:rPr lang="it-IT" sz="1600" b="1" dirty="0">
                  <a:solidFill>
                    <a:srgbClr val="002060"/>
                  </a:solidFill>
                </a:rPr>
                <a:t>/die </a:t>
              </a:r>
            </a:p>
          </p:txBody>
        </p:sp>
      </p:grpSp>
      <p:grpSp>
        <p:nvGrpSpPr>
          <p:cNvPr id="20" name="Gruppo 19"/>
          <p:cNvGrpSpPr/>
          <p:nvPr/>
        </p:nvGrpSpPr>
        <p:grpSpPr>
          <a:xfrm>
            <a:off x="20467" y="4491035"/>
            <a:ext cx="11947117" cy="1138773"/>
            <a:chOff x="10632" y="4631385"/>
            <a:chExt cx="11947117" cy="1138773"/>
          </a:xfrm>
        </p:grpSpPr>
        <p:pic>
          <p:nvPicPr>
            <p:cNvPr id="14" name="Immagine 13"/>
            <p:cNvPicPr>
              <a:picLocks noChangeAspect="1"/>
            </p:cNvPicPr>
            <p:nvPr/>
          </p:nvPicPr>
          <p:blipFill>
            <a:blip r:embed="rId5"/>
            <a:stretch>
              <a:fillRect/>
            </a:stretch>
          </p:blipFill>
          <p:spPr>
            <a:xfrm>
              <a:off x="10632" y="4631385"/>
              <a:ext cx="1945837" cy="1138773"/>
            </a:xfrm>
            <a:prstGeom prst="rect">
              <a:avLst/>
            </a:prstGeom>
          </p:spPr>
        </p:pic>
        <p:sp>
          <p:nvSpPr>
            <p:cNvPr id="15" name="Rettangolo 14"/>
            <p:cNvSpPr/>
            <p:nvPr/>
          </p:nvSpPr>
          <p:spPr>
            <a:xfrm>
              <a:off x="2066617" y="4631385"/>
              <a:ext cx="9891132" cy="830997"/>
            </a:xfrm>
            <a:prstGeom prst="rect">
              <a:avLst/>
            </a:prstGeom>
          </p:spPr>
          <p:txBody>
            <a:bodyPr wrap="square">
              <a:spAutoFit/>
            </a:bodyPr>
            <a:lstStyle/>
            <a:p>
              <a:pPr algn="just"/>
              <a:r>
                <a:rPr lang="it-IT" sz="1600" dirty="0">
                  <a:solidFill>
                    <a:schemeClr val="accent5">
                      <a:lumMod val="50000"/>
                    </a:schemeClr>
                  </a:solidFill>
                </a:rPr>
                <a:t>È fondamentale per lo sviluppo neuro-cognitivo, per il funzionamento del sistema immunitario, per la sintesi di emoglobina, per i processi enzimatici e reazioni di ossidoriduzione e per la trascrizione genica. </a:t>
              </a:r>
            </a:p>
            <a:p>
              <a:pPr algn="just"/>
              <a:r>
                <a:rPr lang="it-IT" sz="1600" dirty="0">
                  <a:solidFill>
                    <a:schemeClr val="accent5">
                      <a:lumMod val="50000"/>
                    </a:schemeClr>
                  </a:solidFill>
                </a:rPr>
                <a:t>I neonati mantengono le riserve di ferro entro i 6 mesi di vita, mentre </a:t>
              </a:r>
              <a:r>
                <a:rPr lang="it-IT" sz="1600" b="1" dirty="0">
                  <a:solidFill>
                    <a:schemeClr val="accent5">
                      <a:lumMod val="50000"/>
                    </a:schemeClr>
                  </a:solidFill>
                </a:rPr>
                <a:t>dopo i 6 mesi il loro fabbisogno aumenta</a:t>
              </a:r>
              <a:r>
                <a:rPr lang="it-IT" sz="1600" dirty="0">
                  <a:solidFill>
                    <a:schemeClr val="accent5">
                      <a:lumMod val="50000"/>
                    </a:schemeClr>
                  </a:solidFill>
                </a:rPr>
                <a:t>.</a:t>
              </a:r>
            </a:p>
          </p:txBody>
        </p:sp>
      </p:grpSp>
      <p:grpSp>
        <p:nvGrpSpPr>
          <p:cNvPr id="21" name="Gruppo 20"/>
          <p:cNvGrpSpPr/>
          <p:nvPr/>
        </p:nvGrpSpPr>
        <p:grpSpPr>
          <a:xfrm>
            <a:off x="20467" y="5792738"/>
            <a:ext cx="12016330" cy="943699"/>
            <a:chOff x="20467" y="5839876"/>
            <a:chExt cx="12016330" cy="943699"/>
          </a:xfrm>
        </p:grpSpPr>
        <p:sp>
          <p:nvSpPr>
            <p:cNvPr id="16" name="Rettangolo 15"/>
            <p:cNvSpPr/>
            <p:nvPr/>
          </p:nvSpPr>
          <p:spPr>
            <a:xfrm>
              <a:off x="2053768" y="5839876"/>
              <a:ext cx="9983029" cy="830997"/>
            </a:xfrm>
            <a:prstGeom prst="rect">
              <a:avLst/>
            </a:prstGeom>
          </p:spPr>
          <p:txBody>
            <a:bodyPr wrap="square">
              <a:spAutoFit/>
            </a:bodyPr>
            <a:lstStyle/>
            <a:p>
              <a:pPr algn="just"/>
              <a:r>
                <a:rPr lang="it-IT" sz="1600" b="1" dirty="0">
                  <a:solidFill>
                    <a:schemeClr val="accent5">
                      <a:lumMod val="50000"/>
                    </a:schemeClr>
                  </a:solidFill>
                </a:rPr>
                <a:t>È essenziale </a:t>
              </a:r>
              <a:r>
                <a:rPr lang="it-IT" sz="1600" dirty="0">
                  <a:solidFill>
                    <a:schemeClr val="accent5">
                      <a:lumMod val="50000"/>
                    </a:schemeClr>
                  </a:solidFill>
                </a:rPr>
                <a:t>per la normale crescita e sviluppo del neonato, </a:t>
              </a:r>
              <a:r>
                <a:rPr lang="it-IT" sz="1600" b="1" dirty="0">
                  <a:solidFill>
                    <a:schemeClr val="accent5">
                      <a:lumMod val="50000"/>
                    </a:schemeClr>
                  </a:solidFill>
                </a:rPr>
                <a:t>per la risposta immunitaria, per la funzionalità tiroidea e la funzione cognitiva</a:t>
              </a:r>
              <a:r>
                <a:rPr lang="it-IT" sz="1600" dirty="0">
                  <a:solidFill>
                    <a:schemeClr val="accent5">
                      <a:lumMod val="50000"/>
                    </a:schemeClr>
                  </a:solidFill>
                </a:rPr>
                <a:t>, è necessario per la sintesi della serotonina che stimola la sensazione di sazietà e riduce l’assunzione di cibo.</a:t>
              </a:r>
            </a:p>
          </p:txBody>
        </p:sp>
        <p:pic>
          <p:nvPicPr>
            <p:cNvPr id="17" name="Immagine 16"/>
            <p:cNvPicPr>
              <a:picLocks noChangeAspect="1"/>
            </p:cNvPicPr>
            <p:nvPr/>
          </p:nvPicPr>
          <p:blipFill>
            <a:blip r:embed="rId6"/>
            <a:stretch>
              <a:fillRect/>
            </a:stretch>
          </p:blipFill>
          <p:spPr>
            <a:xfrm>
              <a:off x="20467" y="5906146"/>
              <a:ext cx="1959593" cy="877429"/>
            </a:xfrm>
            <a:prstGeom prst="rect">
              <a:avLst/>
            </a:prstGeom>
          </p:spPr>
        </p:pic>
      </p:grpSp>
      <p:sp>
        <p:nvSpPr>
          <p:cNvPr id="3" name="Rettangolo 2">
            <a:extLst>
              <a:ext uri="{FF2B5EF4-FFF2-40B4-BE49-F238E27FC236}">
                <a16:creationId xmlns:a16="http://schemas.microsoft.com/office/drawing/2014/main" id="{B9125906-B01D-4413-9D17-A240C3637196}"/>
              </a:ext>
            </a:extLst>
          </p:cNvPr>
          <p:cNvSpPr/>
          <p:nvPr/>
        </p:nvSpPr>
        <p:spPr>
          <a:xfrm>
            <a:off x="3971925" y="6579246"/>
            <a:ext cx="8191500" cy="276999"/>
          </a:xfrm>
          <a:prstGeom prst="rect">
            <a:avLst/>
          </a:prstGeom>
        </p:spPr>
        <p:txBody>
          <a:bodyPr wrap="square">
            <a:spAutoFit/>
          </a:bodyPr>
          <a:lstStyle/>
          <a:p>
            <a:pPr algn="r"/>
            <a:r>
              <a:rPr lang="en-US" sz="1200" i="1" dirty="0">
                <a:solidFill>
                  <a:srgbClr val="002060"/>
                </a:solidFill>
              </a:rPr>
              <a:t>“WHO Guideline 2023 for complementary feeding of infants and young children 6–23 months of age”</a:t>
            </a:r>
            <a:endParaRPr lang="it-IT" sz="1200" i="1" dirty="0">
              <a:solidFill>
                <a:srgbClr val="002060"/>
              </a:solidFill>
            </a:endParaRPr>
          </a:p>
        </p:txBody>
      </p:sp>
    </p:spTree>
    <p:extLst>
      <p:ext uri="{BB962C8B-B14F-4D97-AF65-F5344CB8AC3E}">
        <p14:creationId xmlns:p14="http://schemas.microsoft.com/office/powerpoint/2010/main" val="215339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70C0"/>
          </a:solidFill>
        </p:spPr>
        <p:txBody>
          <a:bodyPr/>
          <a:lstStyle/>
          <a:p>
            <a:pPr algn="ctr"/>
            <a:r>
              <a:rPr lang="it-IT" dirty="0">
                <a:solidFill>
                  <a:schemeClr val="bg1"/>
                </a:solidFill>
              </a:rPr>
              <a:t>Adolescenza</a:t>
            </a:r>
          </a:p>
        </p:txBody>
      </p:sp>
      <p:sp>
        <p:nvSpPr>
          <p:cNvPr id="5" name="CasellaDiTesto 4"/>
          <p:cNvSpPr txBox="1"/>
          <p:nvPr/>
        </p:nvSpPr>
        <p:spPr>
          <a:xfrm>
            <a:off x="1828800" y="2270404"/>
            <a:ext cx="1347019" cy="276999"/>
          </a:xfrm>
          <a:prstGeom prst="rect">
            <a:avLst/>
          </a:prstGeom>
          <a:noFill/>
        </p:spPr>
        <p:txBody>
          <a:bodyPr wrap="square" rtlCol="0">
            <a:spAutoFit/>
          </a:bodyPr>
          <a:lstStyle/>
          <a:p>
            <a:pPr algn="ctr"/>
            <a:r>
              <a:rPr lang="it-IT" sz="1200" b="1" u="sng" dirty="0"/>
              <a:t>Età evolutiva</a:t>
            </a:r>
          </a:p>
        </p:txBody>
      </p:sp>
      <p:grpSp>
        <p:nvGrpSpPr>
          <p:cNvPr id="7" name="Gruppo 6"/>
          <p:cNvGrpSpPr/>
          <p:nvPr/>
        </p:nvGrpSpPr>
        <p:grpSpPr>
          <a:xfrm>
            <a:off x="1461454" y="1897626"/>
            <a:ext cx="9339895" cy="3783084"/>
            <a:chOff x="1461455" y="1897626"/>
            <a:chExt cx="8978138" cy="3362304"/>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193" b="48184"/>
            <a:stretch/>
          </p:blipFill>
          <p:spPr bwMode="auto">
            <a:xfrm>
              <a:off x="1461455" y="1897626"/>
              <a:ext cx="8978138" cy="3260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e 3"/>
            <p:cNvSpPr/>
            <p:nvPr/>
          </p:nvSpPr>
          <p:spPr>
            <a:xfrm>
              <a:off x="6362393" y="4028154"/>
              <a:ext cx="570271" cy="1111045"/>
            </a:xfrm>
            <a:prstGeom prst="ellipse">
              <a:avLst/>
            </a:prstGeom>
            <a:noFill/>
            <a:ln w="57150">
              <a:solidFill>
                <a:srgbClr val="9900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ln w="76200">
                  <a:solidFill>
                    <a:srgbClr val="FF0000"/>
                  </a:solidFill>
                </a:ln>
              </a:endParaRPr>
            </a:p>
          </p:txBody>
        </p:sp>
        <p:sp>
          <p:nvSpPr>
            <p:cNvPr id="6" name="Ovale 5"/>
            <p:cNvSpPr/>
            <p:nvPr/>
          </p:nvSpPr>
          <p:spPr>
            <a:xfrm>
              <a:off x="4079240" y="4490720"/>
              <a:ext cx="519143" cy="769210"/>
            </a:xfrm>
            <a:prstGeom prst="ellipse">
              <a:avLst/>
            </a:prstGeom>
            <a:noFill/>
            <a:ln w="57150">
              <a:solidFill>
                <a:srgbClr val="9900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ln w="76200">
                  <a:solidFill>
                    <a:srgbClr val="FF0000"/>
                  </a:solidFill>
                </a:ln>
              </a:endParaRPr>
            </a:p>
          </p:txBody>
        </p:sp>
        <p:sp>
          <p:nvSpPr>
            <p:cNvPr id="8" name="Ovale 7"/>
            <p:cNvSpPr/>
            <p:nvPr/>
          </p:nvSpPr>
          <p:spPr>
            <a:xfrm rot="5400000">
              <a:off x="2159957" y="4133918"/>
              <a:ext cx="570271" cy="1232585"/>
            </a:xfrm>
            <a:prstGeom prst="ellipse">
              <a:avLst/>
            </a:prstGeom>
            <a:noFill/>
            <a:ln w="57150">
              <a:solidFill>
                <a:srgbClr val="9900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ln w="76200">
                  <a:solidFill>
                    <a:srgbClr val="FF0000"/>
                  </a:solidFill>
                </a:ln>
              </a:endParaRPr>
            </a:p>
          </p:txBody>
        </p:sp>
      </p:grpSp>
      <p:sp>
        <p:nvSpPr>
          <p:cNvPr id="3" name="Rettangolo 2"/>
          <p:cNvSpPr/>
          <p:nvPr/>
        </p:nvSpPr>
        <p:spPr>
          <a:xfrm>
            <a:off x="1461455" y="6132106"/>
            <a:ext cx="10231435" cy="461665"/>
          </a:xfrm>
          <a:prstGeom prst="rect">
            <a:avLst/>
          </a:prstGeom>
        </p:spPr>
        <p:txBody>
          <a:bodyPr wrap="square">
            <a:spAutoFit/>
          </a:bodyPr>
          <a:lstStyle/>
          <a:p>
            <a:pPr algn="r"/>
            <a:r>
              <a:rPr lang="it-IT" sz="1200" dirty="0">
                <a:solidFill>
                  <a:srgbClr val="002060"/>
                </a:solidFill>
              </a:rPr>
              <a:t>Società Italiana di Nutrizione Umana-SINU, 2014</a:t>
            </a:r>
          </a:p>
          <a:p>
            <a:pPr algn="r"/>
            <a:r>
              <a:rPr lang="it-IT" sz="1200" dirty="0">
                <a:solidFill>
                  <a:srgbClr val="002060"/>
                </a:solidFill>
              </a:rPr>
              <a:t>LARN – Livelli di assunzione di riferimento per la popolazione italiana: </a:t>
            </a:r>
            <a:r>
              <a:rPr lang="it-IT" sz="1200" dirty="0" smtClean="0">
                <a:solidFill>
                  <a:srgbClr val="002060"/>
                </a:solidFill>
              </a:rPr>
              <a:t>MINERALI</a:t>
            </a:r>
            <a:endParaRPr lang="it-IT" sz="1200" dirty="0">
              <a:solidFill>
                <a:srgbClr val="002060"/>
              </a:solidFill>
            </a:endParaRPr>
          </a:p>
        </p:txBody>
      </p:sp>
    </p:spTree>
    <p:extLst>
      <p:ext uri="{BB962C8B-B14F-4D97-AF65-F5344CB8AC3E}">
        <p14:creationId xmlns:p14="http://schemas.microsoft.com/office/powerpoint/2010/main" val="4255198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925096" y="3421518"/>
            <a:ext cx="4689989" cy="78249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it-IT" sz="2400" i="1" u="sng" dirty="0"/>
              <a:t/>
            </a:r>
            <a:br>
              <a:rPr lang="it-IT" sz="2400" i="1" u="sng" dirty="0"/>
            </a:br>
            <a:r>
              <a:rPr lang="it-IT" sz="2400" i="1" u="sng" dirty="0"/>
              <a:t>Possibili carenze di Ferro </a:t>
            </a:r>
            <a:br>
              <a:rPr lang="it-IT" sz="2400" i="1" u="sng" dirty="0"/>
            </a:br>
            <a:endParaRPr lang="it-IT" sz="2400" i="1" u="sng" dirty="0"/>
          </a:p>
        </p:txBody>
      </p:sp>
      <p:sp>
        <p:nvSpPr>
          <p:cNvPr id="5" name="Titolo 3"/>
          <p:cNvSpPr txBox="1">
            <a:spLocks/>
          </p:cNvSpPr>
          <p:nvPr/>
        </p:nvSpPr>
        <p:spPr>
          <a:xfrm>
            <a:off x="2925096" y="556854"/>
            <a:ext cx="4689989" cy="85899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400" i="1" u="sng" dirty="0"/>
              <a:t>Possibili carenze di Calcio e </a:t>
            </a:r>
            <a:r>
              <a:rPr lang="it-IT" sz="2400" i="1" u="sng" dirty="0" err="1"/>
              <a:t>Vit</a:t>
            </a:r>
            <a:r>
              <a:rPr lang="it-IT" sz="2400" i="1" u="sng" dirty="0"/>
              <a:t>. D </a:t>
            </a:r>
          </a:p>
        </p:txBody>
      </p:sp>
      <p:sp>
        <p:nvSpPr>
          <p:cNvPr id="6" name="CasellaDiTesto 5"/>
          <p:cNvSpPr txBox="1"/>
          <p:nvPr/>
        </p:nvSpPr>
        <p:spPr>
          <a:xfrm>
            <a:off x="735980" y="4396946"/>
            <a:ext cx="10903569" cy="1200329"/>
          </a:xfrm>
          <a:prstGeom prst="rect">
            <a:avLst/>
          </a:prstGeom>
          <a:noFill/>
        </p:spPr>
        <p:txBody>
          <a:bodyPr wrap="square" rtlCol="0">
            <a:spAutoFit/>
          </a:bodyPr>
          <a:lstStyle/>
          <a:p>
            <a:pPr algn="just"/>
            <a:r>
              <a:rPr lang="it-IT" sz="2400" dirty="0">
                <a:solidFill>
                  <a:srgbClr val="002060"/>
                </a:solidFill>
              </a:rPr>
              <a:t>Tra gli adolescenti in particolare l’anemia </a:t>
            </a:r>
            <a:r>
              <a:rPr lang="it-IT" sz="2400" dirty="0" err="1" smtClean="0">
                <a:solidFill>
                  <a:srgbClr val="002060"/>
                </a:solidFill>
              </a:rPr>
              <a:t>sideropenica</a:t>
            </a:r>
            <a:r>
              <a:rPr lang="it-IT" sz="2400" dirty="0" smtClean="0">
                <a:solidFill>
                  <a:srgbClr val="002060"/>
                </a:solidFill>
              </a:rPr>
              <a:t> è </a:t>
            </a:r>
            <a:r>
              <a:rPr lang="it-IT" sz="2400" dirty="0">
                <a:solidFill>
                  <a:srgbClr val="002060"/>
                </a:solidFill>
              </a:rPr>
              <a:t>una delle più diffuse malattie da carenza di origine alimentare </a:t>
            </a:r>
          </a:p>
          <a:p>
            <a:pPr algn="just"/>
            <a:r>
              <a:rPr lang="it-IT" sz="2400" dirty="0">
                <a:solidFill>
                  <a:srgbClr val="002060"/>
                </a:solidFill>
              </a:rPr>
              <a:t>Gli adolescenti che seguono una dieta vegetariana sono più esposti a deficit di Ferro</a:t>
            </a:r>
          </a:p>
        </p:txBody>
      </p:sp>
      <p:sp>
        <p:nvSpPr>
          <p:cNvPr id="7" name="CasellaDiTesto 6"/>
          <p:cNvSpPr txBox="1"/>
          <p:nvPr/>
        </p:nvSpPr>
        <p:spPr>
          <a:xfrm>
            <a:off x="646771" y="2003183"/>
            <a:ext cx="10992779" cy="830997"/>
          </a:xfrm>
          <a:prstGeom prst="rect">
            <a:avLst/>
          </a:prstGeom>
          <a:noFill/>
        </p:spPr>
        <p:txBody>
          <a:bodyPr wrap="square" rtlCol="0">
            <a:spAutoFit/>
          </a:bodyPr>
          <a:lstStyle/>
          <a:p>
            <a:pPr algn="just"/>
            <a:r>
              <a:rPr lang="it-IT" sz="2400" dirty="0">
                <a:solidFill>
                  <a:srgbClr val="002060"/>
                </a:solidFill>
              </a:rPr>
              <a:t>Raggiungere un alto picco di massa ossea nell’infanzia e nell’adolescenza è cruciale per ridurre il rischio di osteoporosi negli anni successivi </a:t>
            </a:r>
          </a:p>
        </p:txBody>
      </p:sp>
      <p:pic>
        <p:nvPicPr>
          <p:cNvPr id="2" name="Immagine 1"/>
          <p:cNvPicPr>
            <a:picLocks noChangeAspect="1"/>
          </p:cNvPicPr>
          <p:nvPr/>
        </p:nvPicPr>
        <p:blipFill>
          <a:blip r:embed="rId3"/>
          <a:stretch>
            <a:fillRect/>
          </a:stretch>
        </p:blipFill>
        <p:spPr>
          <a:xfrm>
            <a:off x="9715500" y="326449"/>
            <a:ext cx="2291868" cy="1319800"/>
          </a:xfrm>
          <a:prstGeom prst="rect">
            <a:avLst/>
          </a:prstGeom>
        </p:spPr>
      </p:pic>
      <p:pic>
        <p:nvPicPr>
          <p:cNvPr id="3" name="Immagine 2"/>
          <p:cNvPicPr>
            <a:picLocks noChangeAspect="1"/>
          </p:cNvPicPr>
          <p:nvPr/>
        </p:nvPicPr>
        <p:blipFill>
          <a:blip r:embed="rId4"/>
          <a:stretch>
            <a:fillRect/>
          </a:stretch>
        </p:blipFill>
        <p:spPr>
          <a:xfrm>
            <a:off x="1619250" y="556854"/>
            <a:ext cx="923925" cy="911383"/>
          </a:xfrm>
          <a:prstGeom prst="rect">
            <a:avLst/>
          </a:prstGeom>
        </p:spPr>
      </p:pic>
      <p:pic>
        <p:nvPicPr>
          <p:cNvPr id="8" name="Immagine 7"/>
          <p:cNvPicPr>
            <a:picLocks noChangeAspect="1"/>
          </p:cNvPicPr>
          <p:nvPr/>
        </p:nvPicPr>
        <p:blipFill>
          <a:blip r:embed="rId5"/>
          <a:stretch>
            <a:fillRect/>
          </a:stretch>
        </p:blipFill>
        <p:spPr>
          <a:xfrm>
            <a:off x="1733550" y="3417884"/>
            <a:ext cx="924846" cy="882594"/>
          </a:xfrm>
          <a:prstGeom prst="rect">
            <a:avLst/>
          </a:prstGeom>
        </p:spPr>
      </p:pic>
    </p:spTree>
    <p:extLst>
      <p:ext uri="{BB962C8B-B14F-4D97-AF65-F5344CB8AC3E}">
        <p14:creationId xmlns:p14="http://schemas.microsoft.com/office/powerpoint/2010/main" val="843358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762125" y="407987"/>
            <a:ext cx="4210050" cy="1325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accent5">
                    <a:lumMod val="50000"/>
                  </a:schemeClr>
                </a:solidFill>
              </a:rPr>
              <a:t>300 mg di Calcio si trova in: </a:t>
            </a:r>
          </a:p>
        </p:txBody>
      </p:sp>
      <p:sp>
        <p:nvSpPr>
          <p:cNvPr id="5" name="CasellaDiTesto 4"/>
          <p:cNvSpPr txBox="1"/>
          <p:nvPr/>
        </p:nvSpPr>
        <p:spPr>
          <a:xfrm>
            <a:off x="295275" y="2091333"/>
            <a:ext cx="5920468" cy="4308872"/>
          </a:xfrm>
          <a:prstGeom prst="rect">
            <a:avLst/>
          </a:prstGeom>
          <a:noFill/>
        </p:spPr>
        <p:txBody>
          <a:bodyPr wrap="square" rtlCol="0">
            <a:spAutoFit/>
          </a:bodyPr>
          <a:lstStyle/>
          <a:p>
            <a:pPr algn="just"/>
            <a:r>
              <a:rPr lang="it-IT" u="sng" dirty="0">
                <a:solidFill>
                  <a:schemeClr val="accent5">
                    <a:lumMod val="50000"/>
                  </a:schemeClr>
                </a:solidFill>
              </a:rPr>
              <a:t>Eccessivo consumo di proteine e di sale:</a:t>
            </a:r>
          </a:p>
          <a:p>
            <a:pPr algn="just"/>
            <a:endParaRPr lang="it-IT" b="1" u="sng" dirty="0"/>
          </a:p>
          <a:p>
            <a:pPr algn="just">
              <a:lnSpc>
                <a:spcPct val="150000"/>
              </a:lnSpc>
            </a:pPr>
            <a:r>
              <a:rPr lang="it-IT" sz="1600" dirty="0">
                <a:solidFill>
                  <a:schemeClr val="accent5">
                    <a:lumMod val="50000"/>
                  </a:schemeClr>
                </a:solidFill>
              </a:rPr>
              <a:t>proteine, ricche di amminoacidi solforati producono scorie acide e  aumentano la quantità di calcio persa dall’organismo per tamponare il </a:t>
            </a:r>
            <a:r>
              <a:rPr lang="it-IT" sz="1600" dirty="0" err="1">
                <a:solidFill>
                  <a:schemeClr val="accent5">
                    <a:lumMod val="50000"/>
                  </a:schemeClr>
                </a:solidFill>
              </a:rPr>
              <a:t>ph</a:t>
            </a:r>
            <a:r>
              <a:rPr lang="it-IT" sz="1600" dirty="0">
                <a:solidFill>
                  <a:schemeClr val="accent5">
                    <a:lumMod val="50000"/>
                  </a:schemeClr>
                </a:solidFill>
              </a:rPr>
              <a:t> urinario, mobilizzandolo dall’osso </a:t>
            </a:r>
          </a:p>
          <a:p>
            <a:pPr algn="just"/>
            <a:endParaRPr lang="it-IT" sz="1400" dirty="0"/>
          </a:p>
          <a:p>
            <a:pPr algn="just"/>
            <a:endParaRPr lang="it-IT" sz="1400" dirty="0"/>
          </a:p>
          <a:p>
            <a:pPr algn="just"/>
            <a:r>
              <a:rPr lang="it-IT" u="sng" dirty="0">
                <a:solidFill>
                  <a:schemeClr val="accent5">
                    <a:lumMod val="50000"/>
                  </a:schemeClr>
                </a:solidFill>
              </a:rPr>
              <a:t>Le proteine vegetali: </a:t>
            </a:r>
          </a:p>
          <a:p>
            <a:pPr algn="just">
              <a:lnSpc>
                <a:spcPct val="150000"/>
              </a:lnSpc>
            </a:pPr>
            <a:endParaRPr lang="it-IT" sz="1600" b="1" u="sng" dirty="0"/>
          </a:p>
          <a:p>
            <a:pPr algn="just">
              <a:lnSpc>
                <a:spcPct val="150000"/>
              </a:lnSpc>
            </a:pPr>
            <a:r>
              <a:rPr lang="it-IT" sz="1600" dirty="0">
                <a:solidFill>
                  <a:schemeClr val="accent5">
                    <a:lumMod val="50000"/>
                  </a:schemeClr>
                </a:solidFill>
              </a:rPr>
              <a:t>in particolare quelle dei legumi, dato il loro minor grado di acidità, contribuiscono in misura notevolmente inferiore a questo fenomeno, quindi il calcio contenuto negli alimenti vegetali sarebbe maggiormente disponibile </a:t>
            </a:r>
          </a:p>
        </p:txBody>
      </p:sp>
      <p:pic>
        <p:nvPicPr>
          <p:cNvPr id="5122" name="Picture 2" descr="https://encrypted-tbn0.gstatic.com/images?q=tbn:ANd9GcRQqZbxyu1YjHgXiUbAFg6NGzzNSTAso9rQMg&amp;s"/>
          <p:cNvPicPr>
            <a:picLocks noChangeAspect="1" noChangeArrowheads="1"/>
          </p:cNvPicPr>
          <p:nvPr/>
        </p:nvPicPr>
        <p:blipFill rotWithShape="1">
          <a:blip r:embed="rId3">
            <a:extLst>
              <a:ext uri="{28A0092B-C50C-407E-A947-70E740481C1C}">
                <a14:useLocalDpi xmlns:a14="http://schemas.microsoft.com/office/drawing/2010/main" val="0"/>
              </a:ext>
            </a:extLst>
          </a:blip>
          <a:srcRect l="17630" t="19111" r="19704" b="18667"/>
          <a:stretch/>
        </p:blipFill>
        <p:spPr bwMode="auto">
          <a:xfrm>
            <a:off x="295275" y="400050"/>
            <a:ext cx="134302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s://encrypted-tbn0.gstatic.com/images?q=tbn:ANd9GcRsGnfpXomNJVFRTL4P-kdtUkgKTJHQjfqoonMfmEI4RY58uJIW7KE4DRJwZycBegokDdY&amp;usqp=CA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80" t="7849" r="6684" b="18545"/>
          <a:stretch/>
        </p:blipFill>
        <p:spPr bwMode="auto">
          <a:xfrm>
            <a:off x="6803231" y="359091"/>
            <a:ext cx="435770" cy="52292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7419975" y="463866"/>
            <a:ext cx="2476500" cy="307777"/>
          </a:xfrm>
          <a:prstGeom prst="rect">
            <a:avLst/>
          </a:prstGeom>
          <a:noFill/>
        </p:spPr>
        <p:txBody>
          <a:bodyPr wrap="square" rtlCol="0">
            <a:spAutoFit/>
          </a:bodyPr>
          <a:lstStyle/>
          <a:p>
            <a:pPr marL="285750" indent="-285750">
              <a:buFont typeface="Wingdings" panose="05000000000000000000" pitchFamily="2" charset="2"/>
              <a:buChar char="q"/>
            </a:pPr>
            <a:r>
              <a:rPr lang="it-IT" sz="1400" dirty="0">
                <a:solidFill>
                  <a:schemeClr val="accent5">
                    <a:lumMod val="50000"/>
                  </a:schemeClr>
                </a:solidFill>
              </a:rPr>
              <a:t>250 g di latte o yogurt </a:t>
            </a:r>
          </a:p>
        </p:txBody>
      </p:sp>
      <p:pic>
        <p:nvPicPr>
          <p:cNvPr id="5127" name="Picture 7" descr="https://www.etalianfood.com/pub/media/catalog/product/cache/e681774b54b9741a9c33a2342b304de3/p/a/parmigiano-regiano-snack-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933" t="5801" r="31267" b="6399"/>
          <a:stretch/>
        </p:blipFill>
        <p:spPr bwMode="auto">
          <a:xfrm>
            <a:off x="6927579" y="1053684"/>
            <a:ext cx="206119" cy="478762"/>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7436566" y="1123247"/>
            <a:ext cx="3326684" cy="584775"/>
          </a:xfrm>
          <a:prstGeom prst="rect">
            <a:avLst/>
          </a:prstGeom>
          <a:noFill/>
        </p:spPr>
        <p:txBody>
          <a:bodyPr wrap="square" rtlCol="0">
            <a:spAutoFit/>
          </a:bodyPr>
          <a:lstStyle/>
          <a:p>
            <a:pPr marL="285750" indent="-285750">
              <a:buFont typeface="Wingdings" panose="05000000000000000000" pitchFamily="2" charset="2"/>
              <a:buChar char="q"/>
            </a:pPr>
            <a:r>
              <a:rPr lang="it-IT" sz="1400" dirty="0">
                <a:solidFill>
                  <a:schemeClr val="accent5">
                    <a:lumMod val="50000"/>
                  </a:schemeClr>
                </a:solidFill>
              </a:rPr>
              <a:t>25 g di formaggio a pasta dura </a:t>
            </a:r>
          </a:p>
          <a:p>
            <a:endParaRPr lang="it-IT" dirty="0"/>
          </a:p>
        </p:txBody>
      </p:sp>
      <p:pic>
        <p:nvPicPr>
          <p:cNvPr id="5128"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55716" t="39778" r="17062" b="28108"/>
          <a:stretch/>
        </p:blipFill>
        <p:spPr bwMode="auto">
          <a:xfrm>
            <a:off x="6927579" y="1612773"/>
            <a:ext cx="385239" cy="45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7468674" y="1743711"/>
            <a:ext cx="2143125" cy="307777"/>
          </a:xfrm>
          <a:prstGeom prst="rect">
            <a:avLst/>
          </a:prstGeom>
          <a:noFill/>
        </p:spPr>
        <p:txBody>
          <a:bodyPr wrap="square" rtlCol="0">
            <a:spAutoFit/>
          </a:bodyPr>
          <a:lstStyle/>
          <a:p>
            <a:pPr marL="285750" indent="-285750">
              <a:buFont typeface="Wingdings" panose="05000000000000000000" pitchFamily="2" charset="2"/>
              <a:buChar char="q"/>
            </a:pPr>
            <a:r>
              <a:rPr lang="it-IT" sz="1400" dirty="0">
                <a:solidFill>
                  <a:schemeClr val="accent5">
                    <a:lumMod val="50000"/>
                  </a:schemeClr>
                </a:solidFill>
              </a:rPr>
              <a:t>100 g di ricotta</a:t>
            </a:r>
          </a:p>
        </p:txBody>
      </p:sp>
      <p:pic>
        <p:nvPicPr>
          <p:cNvPr id="5129"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212" r="10069" b="2520"/>
          <a:stretch/>
        </p:blipFill>
        <p:spPr bwMode="auto">
          <a:xfrm>
            <a:off x="6729761" y="2317111"/>
            <a:ext cx="544069" cy="673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6855283" y="2600325"/>
            <a:ext cx="350709" cy="95250"/>
          </a:xfrm>
          <a:prstGeom prst="rect">
            <a:avLst/>
          </a:prstGeom>
          <a:solidFill>
            <a:srgbClr val="5725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7468674" y="2607367"/>
            <a:ext cx="2237301" cy="307777"/>
          </a:xfrm>
          <a:prstGeom prst="rect">
            <a:avLst/>
          </a:prstGeom>
          <a:noFill/>
        </p:spPr>
        <p:txBody>
          <a:bodyPr wrap="square" rtlCol="0">
            <a:spAutoFit/>
          </a:bodyPr>
          <a:lstStyle/>
          <a:p>
            <a:pPr marL="285750" indent="-285750">
              <a:buFont typeface="Wingdings" panose="05000000000000000000" pitchFamily="2" charset="2"/>
              <a:buChar char="q"/>
            </a:pPr>
            <a:r>
              <a:rPr lang="it-IT" sz="1400" dirty="0">
                <a:solidFill>
                  <a:srgbClr val="FF0000"/>
                </a:solidFill>
              </a:rPr>
              <a:t>125 g di mandorle</a:t>
            </a:r>
          </a:p>
        </p:txBody>
      </p:sp>
      <p:pic>
        <p:nvPicPr>
          <p:cNvPr id="5131" name="Picture 11" descr="https://encrypted-tbn0.gstatic.com/images?q=tbn:ANd9GcSUCJMbf7rH37x-K6Ej3H9YSn-srRTxowf96KDGjS2OCzLwrmNdUK3AjSvYysB3JoCzbwg&amp;usqp=CAU"/>
          <p:cNvPicPr>
            <a:picLocks noChangeAspect="1" noChangeArrowheads="1"/>
          </p:cNvPicPr>
          <p:nvPr/>
        </p:nvPicPr>
        <p:blipFill rotWithShape="1">
          <a:blip r:embed="rId8">
            <a:extLst>
              <a:ext uri="{28A0092B-C50C-407E-A947-70E740481C1C}">
                <a14:useLocalDpi xmlns:a14="http://schemas.microsoft.com/office/drawing/2010/main" val="0"/>
              </a:ext>
            </a:extLst>
          </a:blip>
          <a:srcRect l="13766" t="50000" r="10988" b="13662"/>
          <a:stretch/>
        </p:blipFill>
        <p:spPr bwMode="auto">
          <a:xfrm>
            <a:off x="6600239" y="3135622"/>
            <a:ext cx="926555" cy="447452"/>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p:cNvSpPr txBox="1"/>
          <p:nvPr/>
        </p:nvSpPr>
        <p:spPr>
          <a:xfrm>
            <a:off x="7468674" y="3275297"/>
            <a:ext cx="2237301" cy="307777"/>
          </a:xfrm>
          <a:prstGeom prst="rect">
            <a:avLst/>
          </a:prstGeom>
          <a:noFill/>
        </p:spPr>
        <p:txBody>
          <a:bodyPr wrap="square" rtlCol="0">
            <a:spAutoFit/>
          </a:bodyPr>
          <a:lstStyle/>
          <a:p>
            <a:pPr marL="285750" indent="-285750">
              <a:buFont typeface="Wingdings" panose="05000000000000000000" pitchFamily="2" charset="2"/>
              <a:buChar char="q"/>
            </a:pPr>
            <a:r>
              <a:rPr lang="it-IT" sz="1400" dirty="0">
                <a:solidFill>
                  <a:srgbClr val="FF0000"/>
                </a:solidFill>
              </a:rPr>
              <a:t>200 g di fagioli secchi</a:t>
            </a:r>
          </a:p>
        </p:txBody>
      </p:sp>
      <p:grpSp>
        <p:nvGrpSpPr>
          <p:cNvPr id="3" name="Gruppo 2"/>
          <p:cNvGrpSpPr/>
          <p:nvPr/>
        </p:nvGrpSpPr>
        <p:grpSpPr>
          <a:xfrm>
            <a:off x="5679360" y="3821650"/>
            <a:ext cx="4067802" cy="482778"/>
            <a:chOff x="5638171" y="3821650"/>
            <a:chExt cx="4067802" cy="482778"/>
          </a:xfrm>
        </p:grpSpPr>
        <p:pic>
          <p:nvPicPr>
            <p:cNvPr id="5133" name="Picture 13" descr="https://static.cosaporto.it/media/2021/01/pane-integrale-davide-longoni.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859" t="31623" r="17684" b="32374"/>
            <a:stretch/>
          </p:blipFill>
          <p:spPr bwMode="auto">
            <a:xfrm>
              <a:off x="5638171" y="3840700"/>
              <a:ext cx="867404" cy="4637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https://static.cosaporto.it/media/2021/01/pane-integrale-davide-longoni.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859" t="31623" r="17684" b="32374"/>
            <a:stretch/>
          </p:blipFill>
          <p:spPr bwMode="auto">
            <a:xfrm>
              <a:off x="6599806" y="3821650"/>
              <a:ext cx="888888" cy="475213"/>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p:cNvSpPr txBox="1"/>
            <p:nvPr/>
          </p:nvSpPr>
          <p:spPr>
            <a:xfrm>
              <a:off x="7468672" y="3909149"/>
              <a:ext cx="2237301" cy="307777"/>
            </a:xfrm>
            <a:prstGeom prst="rect">
              <a:avLst/>
            </a:prstGeom>
            <a:noFill/>
          </p:spPr>
          <p:txBody>
            <a:bodyPr wrap="square" rtlCol="0">
              <a:spAutoFit/>
            </a:bodyPr>
            <a:lstStyle/>
            <a:p>
              <a:pPr marL="285750" indent="-285750">
                <a:buFont typeface="Wingdings" panose="05000000000000000000" pitchFamily="2" charset="2"/>
                <a:buChar char="q"/>
              </a:pPr>
              <a:r>
                <a:rPr lang="it-IT" sz="1400" dirty="0">
                  <a:solidFill>
                    <a:srgbClr val="FF0000"/>
                  </a:solidFill>
                </a:rPr>
                <a:t>1200 g di pane integrale</a:t>
              </a:r>
            </a:p>
          </p:txBody>
        </p:sp>
      </p:grpSp>
      <p:pic>
        <p:nvPicPr>
          <p:cNvPr id="5135" name="Picture 15" descr="https://amati.shop/img/shop/prodotti/729cavolo-cappucio-verd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072" t="9584" r="14928" b="13221"/>
          <a:stretch/>
        </p:blipFill>
        <p:spPr bwMode="auto">
          <a:xfrm>
            <a:off x="6676045" y="4583649"/>
            <a:ext cx="690141" cy="750351"/>
          </a:xfrm>
          <a:prstGeom prst="rect">
            <a:avLst/>
          </a:prstGeom>
          <a:noFill/>
          <a:extLst>
            <a:ext uri="{909E8E84-426E-40DD-AFC4-6F175D3DCCD1}">
              <a14:hiddenFill xmlns:a14="http://schemas.microsoft.com/office/drawing/2010/main">
                <a:solidFill>
                  <a:srgbClr val="FFFFFF"/>
                </a:solidFill>
              </a14:hiddenFill>
            </a:ext>
          </a:extLst>
        </p:spPr>
      </p:pic>
      <p:sp>
        <p:nvSpPr>
          <p:cNvPr id="22" name="CasellaDiTesto 21"/>
          <p:cNvSpPr txBox="1"/>
          <p:nvPr/>
        </p:nvSpPr>
        <p:spPr>
          <a:xfrm>
            <a:off x="7468670" y="4804934"/>
            <a:ext cx="4304229" cy="307777"/>
          </a:xfrm>
          <a:prstGeom prst="rect">
            <a:avLst/>
          </a:prstGeom>
          <a:noFill/>
        </p:spPr>
        <p:txBody>
          <a:bodyPr wrap="square" rtlCol="0">
            <a:spAutoFit/>
          </a:bodyPr>
          <a:lstStyle/>
          <a:p>
            <a:pPr marL="285750" indent="-285750">
              <a:buFont typeface="Wingdings" panose="05000000000000000000" pitchFamily="2" charset="2"/>
              <a:buChar char="q"/>
            </a:pPr>
            <a:r>
              <a:rPr lang="it-IT" sz="1400" dirty="0">
                <a:solidFill>
                  <a:srgbClr val="FF0000"/>
                </a:solidFill>
              </a:rPr>
              <a:t>500 g di verdura verde ( cavolo, spinaci, broccoli)</a:t>
            </a:r>
          </a:p>
        </p:txBody>
      </p:sp>
    </p:spTree>
    <p:extLst>
      <p:ext uri="{BB962C8B-B14F-4D97-AF65-F5344CB8AC3E}">
        <p14:creationId xmlns:p14="http://schemas.microsoft.com/office/powerpoint/2010/main" val="2454341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9225</TotalTime>
  <Words>5071</Words>
  <Application>Microsoft Office PowerPoint</Application>
  <PresentationFormat>Widescreen</PresentationFormat>
  <Paragraphs>449</Paragraphs>
  <Slides>24</Slides>
  <Notes>24</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24</vt:i4>
      </vt:variant>
    </vt:vector>
  </HeadingPairs>
  <TitlesOfParts>
    <vt:vector size="29" baseType="lpstr">
      <vt:lpstr>Arial</vt:lpstr>
      <vt:lpstr>Calibri</vt:lpstr>
      <vt:lpstr>Calibri Light</vt:lpstr>
      <vt:lpstr>Wingdings</vt:lpstr>
      <vt:lpstr>Tema di Office</vt:lpstr>
      <vt:lpstr>RISCHIO NUTRIZIONALE E INTEGRAZIONI NELLE VARIE FASI DELLA VITA DELLA DONNA  Dott.sse Ilenia Carnazza, Alessandra Teofrasti   Dietiste  S.C Endocrinologia, Andrologia, Malattie del Metabolismo  Azienda Ospedaliera S. Maria - Terni</vt:lpstr>
      <vt:lpstr>Presentazione standard di PowerPoint</vt:lpstr>
      <vt:lpstr>Accrescimento somatico </vt:lpstr>
      <vt:lpstr>Presentazione standard di PowerPoint</vt:lpstr>
      <vt:lpstr>Infanzia</vt:lpstr>
      <vt:lpstr>Presentazione standard di PowerPoint</vt:lpstr>
      <vt:lpstr>Adolescenza</vt:lpstr>
      <vt:lpstr> Possibili carenze di Ferro  </vt:lpstr>
      <vt:lpstr>300 mg di Calcio si trova in: </vt:lpstr>
      <vt:lpstr>Presentazione standard di PowerPoint</vt:lpstr>
      <vt:lpstr>Presentazione standard di PowerPoint</vt:lpstr>
      <vt:lpstr>FERTILITY DIET </vt:lpstr>
      <vt:lpstr>Presentazione standard di PowerPoint</vt:lpstr>
      <vt:lpstr> Nutrienti e Periodo Pre concezionale  </vt:lpstr>
      <vt:lpstr> Nutrienti e Periodo Pre concezionale  </vt:lpstr>
      <vt:lpstr>Nutrizione in gravidanza e in allattamento </vt:lpstr>
      <vt:lpstr>Presentazione standard di PowerPoint</vt:lpstr>
      <vt:lpstr>La salute della donna in MENOPAUSA </vt:lpstr>
      <vt:lpstr>Presentazione standard di PowerPoint</vt:lpstr>
      <vt:lpstr>Il «tarlo silenzioso»</vt:lpstr>
      <vt:lpstr>La salute della donna in menopausa </vt:lpstr>
      <vt:lpstr>Importanza delle Acque </vt:lpstr>
      <vt:lpstr>Presentazione standard di PowerPoint</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Diabetologia 10</dc:creator>
  <cp:lastModifiedBy>Diabetologia 1</cp:lastModifiedBy>
  <cp:revision>390</cp:revision>
  <cp:lastPrinted>2024-10-08T08:13:10Z</cp:lastPrinted>
  <dcterms:created xsi:type="dcterms:W3CDTF">2024-08-29T06:52:06Z</dcterms:created>
  <dcterms:modified xsi:type="dcterms:W3CDTF">2024-10-08T09:49:02Z</dcterms:modified>
</cp:coreProperties>
</file>